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4" r:id="rId3"/>
    <p:sldId id="257" r:id="rId4"/>
    <p:sldId id="258" r:id="rId5"/>
    <p:sldId id="259" r:id="rId6"/>
    <p:sldId id="260" r:id="rId7"/>
    <p:sldId id="265" r:id="rId8"/>
    <p:sldId id="262" r:id="rId9"/>
    <p:sldId id="263" r:id="rId10"/>
  </p:sldIdLst>
  <p:sldSz cx="14630400" cy="8229600"/>
  <p:notesSz cx="8229600" cy="14630400"/>
  <p:embeddedFontLst>
    <p:embeddedFont>
      <p:font typeface="Inter"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798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647EF-778F-C055-21CD-5F05B1E6C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B4F57-AA86-A725-7326-D4A9FCD877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448BB-8775-8989-C6EA-C9A8114964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085538-8C71-69BA-02AE-90A786360D28}"/>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870836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9A871-05D3-057A-47E8-F3D107045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F51BA-C32F-9C9E-F646-1C4583085D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61068C-3227-EE0A-A93F-3E4E301DDA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7D3FB9-AD7D-581E-CC6A-B534E32777B0}"/>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891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422798"/>
            <a:ext cx="7556421" cy="668650"/>
          </a:xfrm>
          <a:prstGeom prst="rect">
            <a:avLst/>
          </a:prstGeom>
          <a:noFill/>
          <a:ln/>
        </p:spPr>
        <p:txBody>
          <a:bodyPr wrap="square" lIns="0" tIns="0" rIns="0" bIns="0" rtlCol="0" anchor="t"/>
          <a:lstStyle/>
          <a:p>
            <a:pPr marL="0" indent="0" algn="ctr">
              <a:lnSpc>
                <a:spcPts val="5850"/>
              </a:lnSpc>
              <a:buNone/>
            </a:pPr>
            <a:r>
              <a:rPr lang="en-US" sz="4650" b="1" dirty="0">
                <a:solidFill>
                  <a:srgbClr val="FF8AAF"/>
                </a:solidFill>
                <a:latin typeface="Petrona Bold" pitchFamily="34" charset="0"/>
                <a:ea typeface="Petrona Bold" pitchFamily="34" charset="-122"/>
                <a:cs typeface="Petrona Bold" pitchFamily="34" charset="-120"/>
              </a:rPr>
              <a:t>CALM CONNECT</a:t>
            </a:r>
            <a:endParaRPr lang="en-US" sz="4650" dirty="0"/>
          </a:p>
        </p:txBody>
      </p:sp>
      <p:sp>
        <p:nvSpPr>
          <p:cNvPr id="4" name="Text 1"/>
          <p:cNvSpPr/>
          <p:nvPr/>
        </p:nvSpPr>
        <p:spPr>
          <a:xfrm>
            <a:off x="793790" y="3251477"/>
            <a:ext cx="7556421" cy="1524803"/>
          </a:xfrm>
          <a:prstGeom prst="rect">
            <a:avLst/>
          </a:prstGeom>
          <a:noFill/>
          <a:ln/>
        </p:spPr>
        <p:txBody>
          <a:bodyPr wrap="square" lIns="0" tIns="0" rIns="0" bIns="0" rtlCol="0" anchor="t"/>
          <a:lstStyle/>
          <a:p>
            <a:pPr marL="0" indent="0" algn="ctr">
              <a:lnSpc>
                <a:spcPts val="2850"/>
              </a:lnSpc>
              <a:buNone/>
            </a:pPr>
            <a:r>
              <a:rPr lang="en-US" sz="1750" u="sng" dirty="0">
                <a:solidFill>
                  <a:srgbClr val="E0D6DE"/>
                </a:solidFill>
                <a:latin typeface="Inter" pitchFamily="34" charset="0"/>
                <a:ea typeface="Inter" pitchFamily="34" charset="-122"/>
              </a:rPr>
              <a:t>TEAM MEMBERS</a:t>
            </a:r>
            <a:r>
              <a:rPr lang="en-US" sz="1750" dirty="0">
                <a:solidFill>
                  <a:srgbClr val="E0D6DE"/>
                </a:solidFill>
                <a:latin typeface="Inter" pitchFamily="34" charset="0"/>
                <a:ea typeface="Inter" pitchFamily="34" charset="-122"/>
              </a:rPr>
              <a:t>:</a:t>
            </a:r>
          </a:p>
          <a:p>
            <a:pPr marL="0" indent="0" algn="ctr">
              <a:lnSpc>
                <a:spcPts val="2850"/>
              </a:lnSpc>
              <a:buNone/>
            </a:pPr>
            <a:r>
              <a:rPr lang="en-US" sz="1750" dirty="0">
                <a:solidFill>
                  <a:srgbClr val="E0D6DE"/>
                </a:solidFill>
                <a:latin typeface="Inter" pitchFamily="34" charset="0"/>
                <a:ea typeface="Inter" pitchFamily="34" charset="-122"/>
              </a:rPr>
              <a:t>SANTHOSH B (221801046)</a:t>
            </a:r>
          </a:p>
          <a:p>
            <a:pPr marL="0" indent="0" algn="ctr">
              <a:lnSpc>
                <a:spcPts val="2850"/>
              </a:lnSpc>
              <a:buNone/>
            </a:pPr>
            <a:r>
              <a:rPr lang="en-US" sz="1750" dirty="0">
                <a:solidFill>
                  <a:srgbClr val="E0D6DE"/>
                </a:solidFill>
                <a:latin typeface="Inter" pitchFamily="34" charset="0"/>
                <a:ea typeface="Inter" pitchFamily="34" charset="-122"/>
              </a:rPr>
              <a:t>SRIRAAM GV (221801052)</a:t>
            </a:r>
          </a:p>
          <a:p>
            <a:pPr marL="0" indent="0" algn="ctr">
              <a:lnSpc>
                <a:spcPts val="2850"/>
              </a:lnSpc>
              <a:buNone/>
            </a:pPr>
            <a:r>
              <a:rPr lang="en-US" sz="1750" dirty="0">
                <a:solidFill>
                  <a:srgbClr val="E0D6DE"/>
                </a:solidFill>
                <a:latin typeface="Inter" pitchFamily="34" charset="0"/>
                <a:ea typeface="Inter" pitchFamily="34" charset="-122"/>
              </a:rPr>
              <a:t>THOFIQ GANI M (221801057)</a:t>
            </a:r>
          </a:p>
        </p:txBody>
      </p:sp>
      <p:pic>
        <p:nvPicPr>
          <p:cNvPr id="12" name="Picture 11">
            <a:extLst>
              <a:ext uri="{FF2B5EF4-FFF2-40B4-BE49-F238E27FC236}">
                <a16:creationId xmlns:a16="http://schemas.microsoft.com/office/drawing/2014/main" id="{D5561A4C-B254-1DD9-EC3B-3942DEAF7E44}"/>
              </a:ext>
            </a:extLst>
          </p:cNvPr>
          <p:cNvPicPr>
            <a:picLocks noChangeAspect="1"/>
          </p:cNvPicPr>
          <p:nvPr/>
        </p:nvPicPr>
        <p:blipFill>
          <a:blip r:embed="rId3"/>
          <a:stretch>
            <a:fillRect/>
          </a:stretch>
        </p:blipFill>
        <p:spPr>
          <a:xfrm>
            <a:off x="9144000" y="0"/>
            <a:ext cx="5486400" cy="8229600"/>
          </a:xfrm>
          <a:prstGeom prst="rect">
            <a:avLst/>
          </a:prstGeom>
        </p:spPr>
      </p:pic>
      <p:sp>
        <p:nvSpPr>
          <p:cNvPr id="13" name="TextBox 12">
            <a:extLst>
              <a:ext uri="{FF2B5EF4-FFF2-40B4-BE49-F238E27FC236}">
                <a16:creationId xmlns:a16="http://schemas.microsoft.com/office/drawing/2014/main" id="{5A400877-CF6F-8F67-0D76-3B6E51A946E7}"/>
              </a:ext>
            </a:extLst>
          </p:cNvPr>
          <p:cNvSpPr txBox="1"/>
          <p:nvPr/>
        </p:nvSpPr>
        <p:spPr>
          <a:xfrm>
            <a:off x="2556865" y="2117465"/>
            <a:ext cx="4030270" cy="369332"/>
          </a:xfrm>
          <a:prstGeom prst="rect">
            <a:avLst/>
          </a:prstGeom>
          <a:noFill/>
        </p:spPr>
        <p:txBody>
          <a:bodyPr wrap="none" rtlCol="0">
            <a:spAutoFit/>
          </a:bodyPr>
          <a:lstStyle/>
          <a:p>
            <a:pPr algn="ctr"/>
            <a:r>
              <a:rPr lang="en-US" sz="1800" b="1" dirty="0">
                <a:solidFill>
                  <a:srgbClr val="FF8AAF"/>
                </a:solidFill>
                <a:latin typeface="Petrona Bold" pitchFamily="34" charset="0"/>
                <a:ea typeface="Petrona Bold" pitchFamily="34" charset="-122"/>
                <a:cs typeface="Petrona Bold" pitchFamily="34" charset="-120"/>
              </a:rPr>
              <a:t>AI-POWERED EMOTIONAL SUPPORT</a:t>
            </a:r>
            <a:endParaRPr lang="en-US" dirty="0"/>
          </a:p>
        </p:txBody>
      </p:sp>
      <p:sp>
        <p:nvSpPr>
          <p:cNvPr id="14" name="Text 1">
            <a:extLst>
              <a:ext uri="{FF2B5EF4-FFF2-40B4-BE49-F238E27FC236}">
                <a16:creationId xmlns:a16="http://schemas.microsoft.com/office/drawing/2014/main" id="{B68ED0AB-710B-81A3-F032-EB8797F32481}"/>
              </a:ext>
            </a:extLst>
          </p:cNvPr>
          <p:cNvSpPr/>
          <p:nvPr/>
        </p:nvSpPr>
        <p:spPr>
          <a:xfrm>
            <a:off x="793790" y="5540960"/>
            <a:ext cx="7556421" cy="1524803"/>
          </a:xfrm>
          <a:prstGeom prst="rect">
            <a:avLst/>
          </a:prstGeom>
          <a:noFill/>
          <a:ln/>
        </p:spPr>
        <p:txBody>
          <a:bodyPr wrap="square" lIns="0" tIns="0" rIns="0" bIns="0" rtlCol="0" anchor="t"/>
          <a:lstStyle/>
          <a:p>
            <a:pPr marL="0" indent="0" algn="ctr">
              <a:lnSpc>
                <a:spcPts val="2850"/>
              </a:lnSpc>
              <a:buNone/>
            </a:pPr>
            <a:r>
              <a:rPr lang="en-US" sz="1750" u="sng" dirty="0">
                <a:solidFill>
                  <a:srgbClr val="E0D6DE"/>
                </a:solidFill>
                <a:latin typeface="Inter" pitchFamily="34" charset="0"/>
                <a:ea typeface="Inter" pitchFamily="34" charset="-122"/>
              </a:rPr>
              <a:t>MENTOR</a:t>
            </a:r>
            <a:r>
              <a:rPr lang="en-US" sz="1750" dirty="0">
                <a:solidFill>
                  <a:srgbClr val="E0D6DE"/>
                </a:solidFill>
                <a:latin typeface="Inter" pitchFamily="34" charset="0"/>
                <a:ea typeface="Inter" pitchFamily="34" charset="-122"/>
              </a:rPr>
              <a:t>:</a:t>
            </a:r>
          </a:p>
          <a:p>
            <a:pPr marL="0" indent="0" algn="ctr">
              <a:lnSpc>
                <a:spcPts val="2850"/>
              </a:lnSpc>
              <a:buNone/>
            </a:pPr>
            <a:r>
              <a:rPr lang="en-US" sz="1750" dirty="0">
                <a:solidFill>
                  <a:srgbClr val="E0D6DE"/>
                </a:solidFill>
                <a:latin typeface="Inter" pitchFamily="34" charset="0"/>
                <a:ea typeface="Inter" pitchFamily="34" charset="-122"/>
              </a:rPr>
              <a:t>SURESH KUMAR S, Professor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EBD3-8ACB-F152-6DB6-F2E694CC59F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0593200-1BA5-B88B-DE68-E248FB64482B}"/>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727D67A8-8E27-2E29-DE5D-E22FB413AF21}"/>
              </a:ext>
            </a:extLst>
          </p:cNvPr>
          <p:cNvSpPr/>
          <p:nvPr/>
        </p:nvSpPr>
        <p:spPr>
          <a:xfrm>
            <a:off x="793790" y="1422797"/>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AI Chatbot for Student Mental Health Support</a:t>
            </a:r>
            <a:endParaRPr lang="en-US" sz="4650" dirty="0"/>
          </a:p>
        </p:txBody>
      </p:sp>
      <p:sp>
        <p:nvSpPr>
          <p:cNvPr id="4" name="Text 1">
            <a:extLst>
              <a:ext uri="{FF2B5EF4-FFF2-40B4-BE49-F238E27FC236}">
                <a16:creationId xmlns:a16="http://schemas.microsoft.com/office/drawing/2014/main" id="{0C06C38C-1CFB-8D4A-3C06-F216BD337768}"/>
              </a:ext>
            </a:extLst>
          </p:cNvPr>
          <p:cNvSpPr/>
          <p:nvPr/>
        </p:nvSpPr>
        <p:spPr>
          <a:xfrm>
            <a:off x="793790" y="3251478"/>
            <a:ext cx="7556421" cy="2903220"/>
          </a:xfrm>
          <a:prstGeom prst="rect">
            <a:avLst/>
          </a:prstGeom>
          <a:noFill/>
          <a:ln/>
        </p:spPr>
        <p:txBody>
          <a:bodyPr wrap="square" lIns="0" tIns="0" rIns="0" bIns="0" rtlCol="0" anchor="t"/>
          <a:lstStyle/>
          <a:p>
            <a:pPr marL="0" indent="0" algn="just">
              <a:lnSpc>
                <a:spcPts val="2850"/>
              </a:lnSpc>
              <a:buNone/>
            </a:pPr>
            <a:r>
              <a:rPr lang="en-US" sz="1750" dirty="0">
                <a:solidFill>
                  <a:srgbClr val="E0D6DE"/>
                </a:solidFill>
                <a:latin typeface="Inter" pitchFamily="34" charset="0"/>
                <a:ea typeface="Inter" pitchFamily="34" charset="-122"/>
                <a:cs typeface="Inter" pitchFamily="34" charset="-120"/>
              </a:rPr>
              <a:t>In today’s fast-paced academic world, students face emotional challenges that often go unnoticed. This project introduces an empathetic Calm Connect AI chatbot designed to listen, understand, and support students' mental health. Using Natural Language Processing (NLP) and sentiment analysis, the chatbot detects emotional cues and responds with comforting, context-aware replies. It offers a safe, non-judgmental space accessible anytime, helping students express feelings and seek guidance.</a:t>
            </a:r>
            <a:endParaRPr lang="en-US" sz="1750" dirty="0"/>
          </a:p>
        </p:txBody>
      </p:sp>
    </p:spTree>
    <p:extLst>
      <p:ext uri="{BB962C8B-B14F-4D97-AF65-F5344CB8AC3E}">
        <p14:creationId xmlns:p14="http://schemas.microsoft.com/office/powerpoint/2010/main" val="3878196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94378"/>
            <a:ext cx="9922669"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Introduction and Project Motivation</a:t>
            </a:r>
            <a:endParaRPr lang="en-US" sz="4650" dirty="0"/>
          </a:p>
        </p:txBody>
      </p:sp>
      <p:sp>
        <p:nvSpPr>
          <p:cNvPr id="4" name="Shape 1"/>
          <p:cNvSpPr/>
          <p:nvPr/>
        </p:nvSpPr>
        <p:spPr>
          <a:xfrm>
            <a:off x="793790" y="4678799"/>
            <a:ext cx="4196358" cy="2791539"/>
          </a:xfrm>
          <a:prstGeom prst="roundRect">
            <a:avLst>
              <a:gd name="adj" fmla="val 3413"/>
            </a:avLst>
          </a:prstGeom>
          <a:solidFill>
            <a:srgbClr val="2F1D63"/>
          </a:solidFill>
          <a:ln w="7620">
            <a:solidFill>
              <a:srgbClr val="48367C"/>
            </a:solidFill>
            <a:prstDash val="solid"/>
          </a:ln>
        </p:spPr>
      </p:sp>
      <p:sp>
        <p:nvSpPr>
          <p:cNvPr id="5" name="Text 2"/>
          <p:cNvSpPr/>
          <p:nvPr/>
        </p:nvSpPr>
        <p:spPr>
          <a:xfrm>
            <a:off x="1028224" y="491323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Growing Concern</a:t>
            </a:r>
            <a:endParaRPr lang="en-US" sz="2300" dirty="0"/>
          </a:p>
        </p:txBody>
      </p:sp>
      <p:sp>
        <p:nvSpPr>
          <p:cNvPr id="6" name="Text 3"/>
          <p:cNvSpPr/>
          <p:nvPr/>
        </p:nvSpPr>
        <p:spPr>
          <a:xfrm>
            <a:off x="1028224" y="5421392"/>
            <a:ext cx="3524321" cy="1814513"/>
          </a:xfrm>
          <a:prstGeom prst="rect">
            <a:avLst/>
          </a:prstGeom>
          <a:noFill/>
          <a:ln/>
        </p:spPr>
        <p:txBody>
          <a:bodyPr wrap="square" lIns="0" tIns="0" rIns="0" bIns="0" rtlCol="0" anchor="t"/>
          <a:lstStyle/>
          <a:p>
            <a:pPr marL="0" indent="0" algn="just">
              <a:lnSpc>
                <a:spcPts val="2850"/>
              </a:lnSpc>
              <a:buNone/>
            </a:pPr>
            <a:r>
              <a:rPr lang="en-US" sz="1750" dirty="0">
                <a:solidFill>
                  <a:srgbClr val="E0D6DE"/>
                </a:solidFill>
                <a:latin typeface="Inter" pitchFamily="34" charset="0"/>
                <a:ea typeface="Inter" pitchFamily="34" charset="-122"/>
                <a:cs typeface="Inter" pitchFamily="34" charset="-120"/>
              </a:rPr>
              <a:t>Students face pressures like deadlines, competition, and personal struggles, often battling emotional issues alone due to stigma around mental health.</a:t>
            </a:r>
            <a:endParaRPr lang="en-US" sz="1750" dirty="0"/>
          </a:p>
        </p:txBody>
      </p:sp>
      <p:sp>
        <p:nvSpPr>
          <p:cNvPr id="7" name="Shape 4"/>
          <p:cNvSpPr/>
          <p:nvPr/>
        </p:nvSpPr>
        <p:spPr>
          <a:xfrm>
            <a:off x="5216962" y="4678799"/>
            <a:ext cx="4196358" cy="2791539"/>
          </a:xfrm>
          <a:prstGeom prst="roundRect">
            <a:avLst>
              <a:gd name="adj" fmla="val 3413"/>
            </a:avLst>
          </a:prstGeom>
          <a:solidFill>
            <a:srgbClr val="2F1D63"/>
          </a:solidFill>
          <a:ln w="7620">
            <a:solidFill>
              <a:srgbClr val="48367C"/>
            </a:solidFill>
            <a:prstDash val="solid"/>
          </a:ln>
        </p:spPr>
      </p:sp>
      <p:sp>
        <p:nvSpPr>
          <p:cNvPr id="8" name="Text 5"/>
          <p:cNvSpPr/>
          <p:nvPr/>
        </p:nvSpPr>
        <p:spPr>
          <a:xfrm>
            <a:off x="5451396" y="491323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Project Goal</a:t>
            </a:r>
            <a:endParaRPr lang="en-US" sz="2300" dirty="0"/>
          </a:p>
        </p:txBody>
      </p:sp>
      <p:sp>
        <p:nvSpPr>
          <p:cNvPr id="9" name="Text 6"/>
          <p:cNvSpPr/>
          <p:nvPr/>
        </p:nvSpPr>
        <p:spPr>
          <a:xfrm>
            <a:off x="5451396" y="5421392"/>
            <a:ext cx="3517506" cy="1814513"/>
          </a:xfrm>
          <a:prstGeom prst="rect">
            <a:avLst/>
          </a:prstGeom>
          <a:noFill/>
          <a:ln/>
        </p:spPr>
        <p:txBody>
          <a:bodyPr wrap="square" lIns="0" tIns="0" rIns="0" bIns="0" rtlCol="0" anchor="t"/>
          <a:lstStyle/>
          <a:p>
            <a:pPr marL="0" indent="0" algn="just">
              <a:lnSpc>
                <a:spcPts val="2850"/>
              </a:lnSpc>
              <a:buNone/>
            </a:pPr>
            <a:r>
              <a:rPr lang="en-US" sz="1750" dirty="0">
                <a:solidFill>
                  <a:srgbClr val="E0D6DE"/>
                </a:solidFill>
                <a:latin typeface="Inter" pitchFamily="34" charset="0"/>
                <a:ea typeface="Inter" pitchFamily="34" charset="-122"/>
                <a:cs typeface="Inter" pitchFamily="34" charset="-120"/>
              </a:rPr>
              <a:t>Create a safe, judgment-free virtual friend that listens anytime, offering empathy, comfort, and guidance through NLP and sentiment analysis.</a:t>
            </a:r>
            <a:endParaRPr lang="en-US" sz="1750" dirty="0"/>
          </a:p>
        </p:txBody>
      </p:sp>
      <p:sp>
        <p:nvSpPr>
          <p:cNvPr id="10" name="Shape 7"/>
          <p:cNvSpPr/>
          <p:nvPr/>
        </p:nvSpPr>
        <p:spPr>
          <a:xfrm>
            <a:off x="9640133" y="4678799"/>
            <a:ext cx="4196358" cy="2791539"/>
          </a:xfrm>
          <a:prstGeom prst="roundRect">
            <a:avLst>
              <a:gd name="adj" fmla="val 3413"/>
            </a:avLst>
          </a:prstGeom>
          <a:solidFill>
            <a:srgbClr val="2F1D63"/>
          </a:solidFill>
          <a:ln w="7620">
            <a:solidFill>
              <a:srgbClr val="48367C"/>
            </a:solidFill>
            <a:prstDash val="solid"/>
          </a:ln>
        </p:spPr>
      </p:sp>
      <p:sp>
        <p:nvSpPr>
          <p:cNvPr id="11" name="Text 8"/>
          <p:cNvSpPr/>
          <p:nvPr/>
        </p:nvSpPr>
        <p:spPr>
          <a:xfrm>
            <a:off x="9874568" y="491323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Support Approach</a:t>
            </a:r>
            <a:endParaRPr lang="en-US" sz="2300" dirty="0"/>
          </a:p>
        </p:txBody>
      </p:sp>
      <p:sp>
        <p:nvSpPr>
          <p:cNvPr id="12" name="Text 9"/>
          <p:cNvSpPr/>
          <p:nvPr/>
        </p:nvSpPr>
        <p:spPr>
          <a:xfrm>
            <a:off x="9874568" y="5421392"/>
            <a:ext cx="3325866" cy="1451610"/>
          </a:xfrm>
          <a:prstGeom prst="rect">
            <a:avLst/>
          </a:prstGeom>
          <a:noFill/>
          <a:ln/>
        </p:spPr>
        <p:txBody>
          <a:bodyPr wrap="square" lIns="0" tIns="0" rIns="0" bIns="0" rtlCol="0" anchor="t"/>
          <a:lstStyle/>
          <a:p>
            <a:pPr marL="0" indent="0" algn="just">
              <a:lnSpc>
                <a:spcPts val="2850"/>
              </a:lnSpc>
              <a:buNone/>
            </a:pPr>
            <a:r>
              <a:rPr lang="en-US" sz="1750" dirty="0">
                <a:solidFill>
                  <a:srgbClr val="E0D6DE"/>
                </a:solidFill>
                <a:latin typeface="Inter" pitchFamily="34" charset="0"/>
                <a:ea typeface="Inter" pitchFamily="34" charset="-122"/>
                <a:cs typeface="Inter" pitchFamily="34" charset="-120"/>
              </a:rPr>
              <a:t>The chatbot provides immediate, private support and gently encourages professional help when deeper distress is detected.</a:t>
            </a:r>
            <a:endParaRPr lang="en-US" sz="1750" dirty="0"/>
          </a:p>
        </p:txBody>
      </p:sp>
      <p:pic>
        <p:nvPicPr>
          <p:cNvPr id="14" name="Picture 13">
            <a:extLst>
              <a:ext uri="{FF2B5EF4-FFF2-40B4-BE49-F238E27FC236}">
                <a16:creationId xmlns:a16="http://schemas.microsoft.com/office/drawing/2014/main" id="{CBEA72D3-C063-7091-54E6-65B01CED6A00}"/>
              </a:ext>
            </a:extLst>
          </p:cNvPr>
          <p:cNvPicPr>
            <a:picLocks noChangeAspect="1"/>
          </p:cNvPicPr>
          <p:nvPr/>
        </p:nvPicPr>
        <p:blipFill>
          <a:blip r:embed="rId4"/>
          <a:stretch>
            <a:fillRect/>
          </a:stretch>
        </p:blipFill>
        <p:spPr>
          <a:xfrm>
            <a:off x="12620846" y="7773713"/>
            <a:ext cx="1962424" cy="3905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370" y="531733"/>
            <a:ext cx="7795260" cy="1264444"/>
          </a:xfrm>
          <a:prstGeom prst="rect">
            <a:avLst/>
          </a:prstGeom>
          <a:noFill/>
          <a:ln/>
        </p:spPr>
        <p:txBody>
          <a:bodyPr wrap="square" lIns="0" tIns="0" rIns="0" bIns="0" rtlCol="0" anchor="t"/>
          <a:lstStyle/>
          <a:p>
            <a:pPr marL="0" indent="0" algn="l">
              <a:lnSpc>
                <a:spcPts val="4950"/>
              </a:lnSpc>
              <a:buNone/>
            </a:pPr>
            <a:r>
              <a:rPr lang="en-US" sz="3950" b="1" dirty="0">
                <a:solidFill>
                  <a:srgbClr val="FF8AAF"/>
                </a:solidFill>
                <a:latin typeface="Petrona Bold" pitchFamily="34" charset="0"/>
                <a:ea typeface="Petrona Bold" pitchFamily="34" charset="-122"/>
                <a:cs typeface="Petrona Bold" pitchFamily="34" charset="-120"/>
              </a:rPr>
              <a:t>Technology Stack for Empathetic Chatbot</a:t>
            </a:r>
            <a:endParaRPr lang="en-US" sz="3950" dirty="0"/>
          </a:p>
        </p:txBody>
      </p:sp>
      <p:sp>
        <p:nvSpPr>
          <p:cNvPr id="4" name="Shape 1"/>
          <p:cNvSpPr/>
          <p:nvPr/>
        </p:nvSpPr>
        <p:spPr>
          <a:xfrm>
            <a:off x="674370" y="2085142"/>
            <a:ext cx="433507" cy="433507"/>
          </a:xfrm>
          <a:prstGeom prst="roundRect">
            <a:avLst>
              <a:gd name="adj" fmla="val 18668"/>
            </a:avLst>
          </a:prstGeom>
          <a:solidFill>
            <a:srgbClr val="2F1D63"/>
          </a:solidFill>
          <a:ln w="7620">
            <a:solidFill>
              <a:srgbClr val="48367C"/>
            </a:solidFill>
            <a:prstDash val="solid"/>
          </a:ln>
        </p:spPr>
      </p:sp>
      <p:sp>
        <p:nvSpPr>
          <p:cNvPr id="5" name="Text 2"/>
          <p:cNvSpPr/>
          <p:nvPr/>
        </p:nvSpPr>
        <p:spPr>
          <a:xfrm>
            <a:off x="1300520" y="2151340"/>
            <a:ext cx="2528888" cy="316111"/>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Core Technologies</a:t>
            </a:r>
            <a:endParaRPr lang="en-US" sz="1950" dirty="0"/>
          </a:p>
        </p:txBody>
      </p:sp>
      <p:sp>
        <p:nvSpPr>
          <p:cNvPr id="6" name="Text 3"/>
          <p:cNvSpPr/>
          <p:nvPr/>
        </p:nvSpPr>
        <p:spPr>
          <a:xfrm>
            <a:off x="1300520" y="2583061"/>
            <a:ext cx="7169110" cy="616268"/>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Inter" pitchFamily="34" charset="0"/>
                <a:ea typeface="Inter" pitchFamily="34" charset="-122"/>
                <a:cs typeface="Inter" pitchFamily="34" charset="-120"/>
              </a:rPr>
              <a:t>Python forms the foundation, with NLP libraries like NLTK and spaCy for language understanding.</a:t>
            </a:r>
            <a:endParaRPr lang="en-US" sz="1500" dirty="0"/>
          </a:p>
        </p:txBody>
      </p:sp>
      <p:sp>
        <p:nvSpPr>
          <p:cNvPr id="7" name="Shape 4"/>
          <p:cNvSpPr/>
          <p:nvPr/>
        </p:nvSpPr>
        <p:spPr>
          <a:xfrm>
            <a:off x="674370" y="3584615"/>
            <a:ext cx="433507" cy="433507"/>
          </a:xfrm>
          <a:prstGeom prst="roundRect">
            <a:avLst>
              <a:gd name="adj" fmla="val 18668"/>
            </a:avLst>
          </a:prstGeom>
          <a:solidFill>
            <a:srgbClr val="2F1D63"/>
          </a:solidFill>
          <a:ln w="7620">
            <a:solidFill>
              <a:srgbClr val="48367C"/>
            </a:solidFill>
            <a:prstDash val="solid"/>
          </a:ln>
        </p:spPr>
      </p:sp>
      <p:sp>
        <p:nvSpPr>
          <p:cNvPr id="8" name="Text 5"/>
          <p:cNvSpPr/>
          <p:nvPr/>
        </p:nvSpPr>
        <p:spPr>
          <a:xfrm>
            <a:off x="1300520" y="3650813"/>
            <a:ext cx="2528888" cy="316111"/>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Sentiment Analysis</a:t>
            </a:r>
            <a:endParaRPr lang="en-US" sz="1950" dirty="0"/>
          </a:p>
        </p:txBody>
      </p:sp>
      <p:sp>
        <p:nvSpPr>
          <p:cNvPr id="9" name="Text 6"/>
          <p:cNvSpPr/>
          <p:nvPr/>
        </p:nvSpPr>
        <p:spPr>
          <a:xfrm>
            <a:off x="1300520" y="4082534"/>
            <a:ext cx="7169110" cy="616268"/>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Inter" pitchFamily="34" charset="0"/>
                <a:ea typeface="Inter" pitchFamily="34" charset="-122"/>
                <a:cs typeface="Inter" pitchFamily="34" charset="-120"/>
              </a:rPr>
              <a:t>Tools like TextBlob, VADER, and BERT detect emotional tones to enable empathetic responses.</a:t>
            </a:r>
            <a:endParaRPr lang="en-US" sz="1500" dirty="0"/>
          </a:p>
        </p:txBody>
      </p:sp>
      <p:sp>
        <p:nvSpPr>
          <p:cNvPr id="10" name="Shape 7"/>
          <p:cNvSpPr/>
          <p:nvPr/>
        </p:nvSpPr>
        <p:spPr>
          <a:xfrm>
            <a:off x="674370" y="5084088"/>
            <a:ext cx="433507" cy="433507"/>
          </a:xfrm>
          <a:prstGeom prst="roundRect">
            <a:avLst>
              <a:gd name="adj" fmla="val 18668"/>
            </a:avLst>
          </a:prstGeom>
          <a:solidFill>
            <a:srgbClr val="2F1D63"/>
          </a:solidFill>
          <a:ln w="7620">
            <a:solidFill>
              <a:srgbClr val="48367C"/>
            </a:solidFill>
            <a:prstDash val="solid"/>
          </a:ln>
        </p:spPr>
      </p:sp>
      <p:sp>
        <p:nvSpPr>
          <p:cNvPr id="11" name="Text 8"/>
          <p:cNvSpPr/>
          <p:nvPr/>
        </p:nvSpPr>
        <p:spPr>
          <a:xfrm>
            <a:off x="1300520" y="5150287"/>
            <a:ext cx="3032760" cy="316111"/>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Web Framework &amp; Storage</a:t>
            </a:r>
            <a:endParaRPr lang="en-US" sz="1950" dirty="0"/>
          </a:p>
        </p:txBody>
      </p:sp>
      <p:sp>
        <p:nvSpPr>
          <p:cNvPr id="12" name="Text 9"/>
          <p:cNvSpPr/>
          <p:nvPr/>
        </p:nvSpPr>
        <p:spPr>
          <a:xfrm>
            <a:off x="1300520" y="5582007"/>
            <a:ext cx="7169110" cy="616268"/>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Inter" pitchFamily="34" charset="0"/>
                <a:ea typeface="Inter" pitchFamily="34" charset="-122"/>
                <a:cs typeface="Inter" pitchFamily="34" charset="-120"/>
              </a:rPr>
              <a:t>Flask the backend, while MongoDB securely stores user data with privacy measures.</a:t>
            </a:r>
            <a:endParaRPr lang="en-US" sz="1500" dirty="0"/>
          </a:p>
        </p:txBody>
      </p:sp>
      <p:sp>
        <p:nvSpPr>
          <p:cNvPr id="13" name="Shape 10"/>
          <p:cNvSpPr/>
          <p:nvPr/>
        </p:nvSpPr>
        <p:spPr>
          <a:xfrm>
            <a:off x="674370" y="6583561"/>
            <a:ext cx="433507" cy="433507"/>
          </a:xfrm>
          <a:prstGeom prst="roundRect">
            <a:avLst>
              <a:gd name="adj" fmla="val 18668"/>
            </a:avLst>
          </a:prstGeom>
          <a:solidFill>
            <a:srgbClr val="2F1D63"/>
          </a:solidFill>
          <a:ln w="7620">
            <a:solidFill>
              <a:srgbClr val="48367C"/>
            </a:solidFill>
            <a:prstDash val="solid"/>
          </a:ln>
        </p:spPr>
      </p:sp>
      <p:sp>
        <p:nvSpPr>
          <p:cNvPr id="14" name="Text 11"/>
          <p:cNvSpPr/>
          <p:nvPr/>
        </p:nvSpPr>
        <p:spPr>
          <a:xfrm>
            <a:off x="1300520" y="6649760"/>
            <a:ext cx="2528888" cy="316111"/>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Frontend &amp; Security</a:t>
            </a:r>
            <a:endParaRPr lang="en-US" sz="1950" dirty="0"/>
          </a:p>
        </p:txBody>
      </p:sp>
      <p:sp>
        <p:nvSpPr>
          <p:cNvPr id="15" name="Text 12"/>
          <p:cNvSpPr/>
          <p:nvPr/>
        </p:nvSpPr>
        <p:spPr>
          <a:xfrm>
            <a:off x="1300520" y="7081480"/>
            <a:ext cx="7169110" cy="616268"/>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Inter" pitchFamily="34" charset="0"/>
                <a:ea typeface="Inter" pitchFamily="34" charset="-122"/>
                <a:cs typeface="Inter" pitchFamily="34" charset="-120"/>
              </a:rPr>
              <a:t>HTML, CSS, and React create a calm interface; encryption and privacy protocols protect sensitive information.</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48351"/>
            <a:ext cx="895766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Related Works and Unique Focus</a:t>
            </a:r>
            <a:endParaRPr lang="en-US" sz="4650" dirty="0"/>
          </a:p>
        </p:txBody>
      </p:sp>
      <p:sp>
        <p:nvSpPr>
          <p:cNvPr id="3" name="Text 1"/>
          <p:cNvSpPr/>
          <p:nvPr/>
        </p:nvSpPr>
        <p:spPr>
          <a:xfrm>
            <a:off x="793790" y="335958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Existing Chatbots</a:t>
            </a:r>
            <a:endParaRPr lang="en-US" sz="2300" dirty="0"/>
          </a:p>
        </p:txBody>
      </p:sp>
      <p:sp>
        <p:nvSpPr>
          <p:cNvPr id="4" name="Text 2"/>
          <p:cNvSpPr/>
          <p:nvPr/>
        </p:nvSpPr>
        <p:spPr>
          <a:xfrm>
            <a:off x="793790" y="39584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Woebot and Wysa use AI and CBT principles to provide emotional support and self-help techniques.</a:t>
            </a:r>
            <a:endParaRPr lang="en-US" sz="1750" dirty="0"/>
          </a:p>
        </p:txBody>
      </p:sp>
      <p:sp>
        <p:nvSpPr>
          <p:cNvPr id="5" name="Text 3"/>
          <p:cNvSpPr/>
          <p:nvPr/>
        </p:nvSpPr>
        <p:spPr>
          <a:xfrm>
            <a:off x="793790" y="488834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Research applies NLP and sentiment analysis to detect emotions and build trust in conversational AI.</a:t>
            </a:r>
            <a:endParaRPr lang="en-US" sz="1750" dirty="0"/>
          </a:p>
        </p:txBody>
      </p:sp>
      <p:sp>
        <p:nvSpPr>
          <p:cNvPr id="6" name="Text 4"/>
          <p:cNvSpPr/>
          <p:nvPr/>
        </p:nvSpPr>
        <p:spPr>
          <a:xfrm>
            <a:off x="7599521" y="335958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Our Distinction</a:t>
            </a:r>
            <a:endParaRPr lang="en-US" sz="2300" dirty="0"/>
          </a:p>
        </p:txBody>
      </p:sp>
      <p:sp>
        <p:nvSpPr>
          <p:cNvPr id="7" name="Text 5"/>
          <p:cNvSpPr/>
          <p:nvPr/>
        </p:nvSpPr>
        <p:spPr>
          <a:xfrm>
            <a:off x="7599521" y="3958471"/>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Focuses specifically on students, addressing academic pressures and identity struggles with tailored NLP and sentiment analysis.</a:t>
            </a:r>
            <a:endParaRPr lang="en-US" sz="1750" dirty="0"/>
          </a:p>
        </p:txBody>
      </p:sp>
      <p:sp>
        <p:nvSpPr>
          <p:cNvPr id="8" name="Text 6"/>
          <p:cNvSpPr/>
          <p:nvPr/>
        </p:nvSpPr>
        <p:spPr>
          <a:xfrm>
            <a:off x="7599521" y="525125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Emphasizes human-centered design to resonate deeply with student experiences and provide relatable support.</a:t>
            </a:r>
            <a:endParaRPr lang="en-US" sz="1750" dirty="0"/>
          </a:p>
        </p:txBody>
      </p:sp>
      <p:pic>
        <p:nvPicPr>
          <p:cNvPr id="10" name="Picture 9">
            <a:extLst>
              <a:ext uri="{FF2B5EF4-FFF2-40B4-BE49-F238E27FC236}">
                <a16:creationId xmlns:a16="http://schemas.microsoft.com/office/drawing/2014/main" id="{0FFAED88-F758-454A-69BB-462655EC5735}"/>
              </a:ext>
            </a:extLst>
          </p:cNvPr>
          <p:cNvPicPr>
            <a:picLocks noChangeAspect="1"/>
          </p:cNvPicPr>
          <p:nvPr/>
        </p:nvPicPr>
        <p:blipFill>
          <a:blip r:embed="rId3"/>
          <a:stretch>
            <a:fillRect/>
          </a:stretch>
        </p:blipFill>
        <p:spPr>
          <a:xfrm>
            <a:off x="12598601" y="7752208"/>
            <a:ext cx="1962424" cy="390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07708" y="623173"/>
            <a:ext cx="7348180" cy="663416"/>
          </a:xfrm>
          <a:prstGeom prst="rect">
            <a:avLst/>
          </a:prstGeom>
          <a:noFill/>
          <a:ln/>
        </p:spPr>
        <p:txBody>
          <a:bodyPr wrap="none" lIns="0" tIns="0" rIns="0" bIns="0" rtlCol="0" anchor="t"/>
          <a:lstStyle/>
          <a:p>
            <a:pPr marL="0" indent="0" algn="l">
              <a:lnSpc>
                <a:spcPts val="5200"/>
              </a:lnSpc>
              <a:buNone/>
            </a:pPr>
            <a:r>
              <a:rPr lang="en-US" sz="4150" b="1" dirty="0">
                <a:solidFill>
                  <a:srgbClr val="FF8AAF"/>
                </a:solidFill>
                <a:latin typeface="Petrona Bold" pitchFamily="34" charset="0"/>
                <a:ea typeface="Petrona Bold" pitchFamily="34" charset="-122"/>
                <a:cs typeface="Petrona Bold" pitchFamily="34" charset="-120"/>
              </a:rPr>
              <a:t>Proposed System Architecture</a:t>
            </a:r>
            <a:endParaRPr lang="en-US" sz="4150" dirty="0"/>
          </a:p>
        </p:txBody>
      </p:sp>
      <p:pic>
        <p:nvPicPr>
          <p:cNvPr id="4" name="Image 1" descr="preencoded.png"/>
          <p:cNvPicPr>
            <a:picLocks noChangeAspect="1"/>
          </p:cNvPicPr>
          <p:nvPr/>
        </p:nvPicPr>
        <p:blipFill>
          <a:blip r:embed="rId3"/>
          <a:stretch>
            <a:fillRect/>
          </a:stretch>
        </p:blipFill>
        <p:spPr>
          <a:xfrm>
            <a:off x="707708" y="1589842"/>
            <a:ext cx="1010960" cy="1504117"/>
          </a:xfrm>
          <a:prstGeom prst="rect">
            <a:avLst/>
          </a:prstGeom>
        </p:spPr>
      </p:pic>
      <p:sp>
        <p:nvSpPr>
          <p:cNvPr id="5" name="Text 1"/>
          <p:cNvSpPr/>
          <p:nvPr/>
        </p:nvSpPr>
        <p:spPr>
          <a:xfrm>
            <a:off x="2021919" y="1792010"/>
            <a:ext cx="2653903" cy="331708"/>
          </a:xfrm>
          <a:prstGeom prst="rect">
            <a:avLst/>
          </a:prstGeom>
          <a:noFill/>
          <a:ln/>
        </p:spPr>
        <p:txBody>
          <a:bodyPr wrap="none" lIns="0" tIns="0" rIns="0" bIns="0" rtlCol="0" anchor="t"/>
          <a:lstStyle/>
          <a:p>
            <a:pPr marL="0" indent="0" algn="l">
              <a:lnSpc>
                <a:spcPts val="2600"/>
              </a:lnSpc>
              <a:buNone/>
            </a:pPr>
            <a:r>
              <a:rPr lang="en-US" sz="2050" b="1" dirty="0">
                <a:solidFill>
                  <a:srgbClr val="E0D6DE"/>
                </a:solidFill>
                <a:latin typeface="Petrona Bold" pitchFamily="34" charset="0"/>
                <a:ea typeface="Petrona Bold" pitchFamily="34" charset="-122"/>
                <a:cs typeface="Petrona Bold" pitchFamily="34" charset="-120"/>
              </a:rPr>
              <a:t>User Interface</a:t>
            </a:r>
            <a:endParaRPr lang="en-US" sz="2050" dirty="0"/>
          </a:p>
        </p:txBody>
      </p:sp>
      <p:sp>
        <p:nvSpPr>
          <p:cNvPr id="6" name="Text 2"/>
          <p:cNvSpPr/>
          <p:nvPr/>
        </p:nvSpPr>
        <p:spPr>
          <a:xfrm>
            <a:off x="2021919" y="2245043"/>
            <a:ext cx="6414373" cy="64674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Calm, welcoming web interface for students to express thoughts and emotions.</a:t>
            </a:r>
            <a:endParaRPr lang="en-US" sz="1550" dirty="0"/>
          </a:p>
        </p:txBody>
      </p:sp>
      <p:pic>
        <p:nvPicPr>
          <p:cNvPr id="7" name="Image 2" descr="preencoded.png"/>
          <p:cNvPicPr>
            <a:picLocks noChangeAspect="1"/>
          </p:cNvPicPr>
          <p:nvPr/>
        </p:nvPicPr>
        <p:blipFill>
          <a:blip r:embed="rId4"/>
          <a:stretch>
            <a:fillRect/>
          </a:stretch>
        </p:blipFill>
        <p:spPr>
          <a:xfrm>
            <a:off x="707708" y="3093958"/>
            <a:ext cx="1010960" cy="1504117"/>
          </a:xfrm>
          <a:prstGeom prst="rect">
            <a:avLst/>
          </a:prstGeom>
        </p:spPr>
      </p:pic>
      <p:sp>
        <p:nvSpPr>
          <p:cNvPr id="8" name="Text 3"/>
          <p:cNvSpPr/>
          <p:nvPr/>
        </p:nvSpPr>
        <p:spPr>
          <a:xfrm>
            <a:off x="2021919" y="3296126"/>
            <a:ext cx="2653903" cy="331708"/>
          </a:xfrm>
          <a:prstGeom prst="rect">
            <a:avLst/>
          </a:prstGeom>
          <a:noFill/>
          <a:ln/>
        </p:spPr>
        <p:txBody>
          <a:bodyPr wrap="none" lIns="0" tIns="0" rIns="0" bIns="0" rtlCol="0" anchor="t"/>
          <a:lstStyle/>
          <a:p>
            <a:pPr marL="0" indent="0" algn="l">
              <a:lnSpc>
                <a:spcPts val="2600"/>
              </a:lnSpc>
              <a:buNone/>
            </a:pPr>
            <a:r>
              <a:rPr lang="en-US" sz="2050" b="1" dirty="0">
                <a:solidFill>
                  <a:srgbClr val="E0D6DE"/>
                </a:solidFill>
                <a:latin typeface="Petrona Bold" pitchFamily="34" charset="0"/>
                <a:ea typeface="Petrona Bold" pitchFamily="34" charset="-122"/>
                <a:cs typeface="Petrona Bold" pitchFamily="34" charset="-120"/>
              </a:rPr>
              <a:t>Backend Processing</a:t>
            </a:r>
            <a:endParaRPr lang="en-US" sz="2050" dirty="0"/>
          </a:p>
        </p:txBody>
      </p:sp>
      <p:sp>
        <p:nvSpPr>
          <p:cNvPr id="9" name="Text 4"/>
          <p:cNvSpPr/>
          <p:nvPr/>
        </p:nvSpPr>
        <p:spPr>
          <a:xfrm>
            <a:off x="2021919" y="3749159"/>
            <a:ext cx="6414373" cy="64674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Python framework handles text preprocessing, NLP, sentiment analysis, and response generation.</a:t>
            </a:r>
            <a:endParaRPr lang="en-US" sz="1550" dirty="0"/>
          </a:p>
        </p:txBody>
      </p:sp>
      <p:pic>
        <p:nvPicPr>
          <p:cNvPr id="10" name="Image 3" descr="preencoded.png"/>
          <p:cNvPicPr>
            <a:picLocks noChangeAspect="1"/>
          </p:cNvPicPr>
          <p:nvPr/>
        </p:nvPicPr>
        <p:blipFill>
          <a:blip r:embed="rId5"/>
          <a:stretch>
            <a:fillRect/>
          </a:stretch>
        </p:blipFill>
        <p:spPr>
          <a:xfrm>
            <a:off x="707708" y="4598075"/>
            <a:ext cx="1010960" cy="1504117"/>
          </a:xfrm>
          <a:prstGeom prst="rect">
            <a:avLst/>
          </a:prstGeom>
        </p:spPr>
      </p:pic>
      <p:sp>
        <p:nvSpPr>
          <p:cNvPr id="11" name="Text 5"/>
          <p:cNvSpPr/>
          <p:nvPr/>
        </p:nvSpPr>
        <p:spPr>
          <a:xfrm>
            <a:off x="2021919" y="4800243"/>
            <a:ext cx="2856190" cy="331708"/>
          </a:xfrm>
          <a:prstGeom prst="rect">
            <a:avLst/>
          </a:prstGeom>
          <a:noFill/>
          <a:ln/>
        </p:spPr>
        <p:txBody>
          <a:bodyPr wrap="none" lIns="0" tIns="0" rIns="0" bIns="0" rtlCol="0" anchor="t"/>
          <a:lstStyle/>
          <a:p>
            <a:pPr marL="0" indent="0" algn="l">
              <a:lnSpc>
                <a:spcPts val="2600"/>
              </a:lnSpc>
              <a:buNone/>
            </a:pPr>
            <a:r>
              <a:rPr lang="en-US" sz="2050" b="1" dirty="0">
                <a:solidFill>
                  <a:srgbClr val="E0D6DE"/>
                </a:solidFill>
                <a:latin typeface="Petrona Bold" pitchFamily="34" charset="0"/>
                <a:ea typeface="Petrona Bold" pitchFamily="34" charset="-122"/>
                <a:cs typeface="Petrona Bold" pitchFamily="34" charset="-120"/>
              </a:rPr>
              <a:t>Data Storage &amp; Security</a:t>
            </a:r>
            <a:endParaRPr lang="en-US" sz="2050" dirty="0"/>
          </a:p>
        </p:txBody>
      </p:sp>
      <p:sp>
        <p:nvSpPr>
          <p:cNvPr id="12" name="Text 6"/>
          <p:cNvSpPr/>
          <p:nvPr/>
        </p:nvSpPr>
        <p:spPr>
          <a:xfrm>
            <a:off x="2021919" y="5253276"/>
            <a:ext cx="6414373" cy="64674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MongoDB stores encrypted user data securely, ensuring privacy and session continuity.</a:t>
            </a:r>
            <a:endParaRPr lang="en-US" sz="1550" dirty="0"/>
          </a:p>
        </p:txBody>
      </p:sp>
      <p:pic>
        <p:nvPicPr>
          <p:cNvPr id="13" name="Image 4" descr="preencoded.png"/>
          <p:cNvPicPr>
            <a:picLocks noChangeAspect="1"/>
          </p:cNvPicPr>
          <p:nvPr/>
        </p:nvPicPr>
        <p:blipFill>
          <a:blip r:embed="rId6"/>
          <a:stretch>
            <a:fillRect/>
          </a:stretch>
        </p:blipFill>
        <p:spPr>
          <a:xfrm>
            <a:off x="707708" y="6102191"/>
            <a:ext cx="1010960" cy="1504117"/>
          </a:xfrm>
          <a:prstGeom prst="rect">
            <a:avLst/>
          </a:prstGeom>
        </p:spPr>
      </p:pic>
      <p:sp>
        <p:nvSpPr>
          <p:cNvPr id="14" name="Text 7"/>
          <p:cNvSpPr/>
          <p:nvPr/>
        </p:nvSpPr>
        <p:spPr>
          <a:xfrm>
            <a:off x="2021919" y="6304359"/>
            <a:ext cx="2763679" cy="331708"/>
          </a:xfrm>
          <a:prstGeom prst="rect">
            <a:avLst/>
          </a:prstGeom>
          <a:noFill/>
          <a:ln/>
        </p:spPr>
        <p:txBody>
          <a:bodyPr wrap="none" lIns="0" tIns="0" rIns="0" bIns="0" rtlCol="0" anchor="t"/>
          <a:lstStyle/>
          <a:p>
            <a:pPr marL="0" indent="0" algn="l">
              <a:lnSpc>
                <a:spcPts val="2600"/>
              </a:lnSpc>
              <a:buNone/>
            </a:pPr>
            <a:r>
              <a:rPr lang="en-US" sz="2050" b="1" dirty="0">
                <a:solidFill>
                  <a:srgbClr val="E0D6DE"/>
                </a:solidFill>
                <a:latin typeface="Petrona Bold" pitchFamily="34" charset="0"/>
                <a:ea typeface="Petrona Bold" pitchFamily="34" charset="-122"/>
                <a:cs typeface="Petrona Bold" pitchFamily="34" charset="-120"/>
              </a:rPr>
              <a:t>Escalation Mechanism</a:t>
            </a:r>
            <a:endParaRPr lang="en-US" sz="2050" dirty="0"/>
          </a:p>
        </p:txBody>
      </p:sp>
      <p:sp>
        <p:nvSpPr>
          <p:cNvPr id="15" name="Text 8"/>
          <p:cNvSpPr/>
          <p:nvPr/>
        </p:nvSpPr>
        <p:spPr>
          <a:xfrm>
            <a:off x="2021919" y="6757392"/>
            <a:ext cx="6414373" cy="64674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Detects severe distress and suggests professional help or emergency resources with user consent.</a:t>
            </a:r>
            <a:endParaRPr lang="en-US" sz="1550" dirty="0"/>
          </a:p>
        </p:txBody>
      </p:sp>
      <p:pic>
        <p:nvPicPr>
          <p:cNvPr id="17" name="Picture 16">
            <a:extLst>
              <a:ext uri="{FF2B5EF4-FFF2-40B4-BE49-F238E27FC236}">
                <a16:creationId xmlns:a16="http://schemas.microsoft.com/office/drawing/2014/main" id="{99570F91-19C2-FF67-1FA6-1A3C50A1F04C}"/>
              </a:ext>
            </a:extLst>
          </p:cNvPr>
          <p:cNvPicPr>
            <a:picLocks noChangeAspect="1"/>
          </p:cNvPicPr>
          <p:nvPr/>
        </p:nvPicPr>
        <p:blipFill>
          <a:blip r:embed="rId7"/>
          <a:stretch>
            <a:fillRect/>
          </a:stretch>
        </p:blipFill>
        <p:spPr>
          <a:xfrm>
            <a:off x="9251004"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3F68-754E-F754-1F1D-54AD5AE20D5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0C9E168-1E14-7E8F-17B5-ED9EFE2FC5EB}"/>
              </a:ext>
            </a:extLst>
          </p:cNvPr>
          <p:cNvSpPr/>
          <p:nvPr/>
        </p:nvSpPr>
        <p:spPr>
          <a:xfrm>
            <a:off x="793790" y="861179"/>
            <a:ext cx="130428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AI-Based Fall Prediction and Personalized Learning</a:t>
            </a:r>
            <a:endParaRPr lang="en-US" sz="4650" dirty="0"/>
          </a:p>
        </p:txBody>
      </p:sp>
      <p:sp>
        <p:nvSpPr>
          <p:cNvPr id="3" name="Text 1">
            <a:extLst>
              <a:ext uri="{FF2B5EF4-FFF2-40B4-BE49-F238E27FC236}">
                <a16:creationId xmlns:a16="http://schemas.microsoft.com/office/drawing/2014/main" id="{14993380-1419-A034-8CDA-22BFC1623F7A}"/>
              </a:ext>
            </a:extLst>
          </p:cNvPr>
          <p:cNvSpPr/>
          <p:nvPr/>
        </p:nvSpPr>
        <p:spPr>
          <a:xfrm>
            <a:off x="1601986" y="4105870"/>
            <a:ext cx="2977039" cy="372070"/>
          </a:xfrm>
          <a:prstGeom prst="rect">
            <a:avLst/>
          </a:prstGeom>
          <a:noFill/>
          <a:ln/>
        </p:spPr>
        <p:txBody>
          <a:bodyPr wrap="none" lIns="0" tIns="0" rIns="0" bIns="0" rtlCol="0" anchor="t"/>
          <a:lstStyle/>
          <a:p>
            <a:pPr marL="0" indent="0" algn="r">
              <a:lnSpc>
                <a:spcPts val="2900"/>
              </a:lnSpc>
              <a:buNone/>
            </a:pPr>
            <a:r>
              <a:rPr lang="en-US" sz="2300" b="1" dirty="0">
                <a:solidFill>
                  <a:srgbClr val="E0D6DE"/>
                </a:solidFill>
                <a:latin typeface="Petrona Bold" pitchFamily="34" charset="0"/>
                <a:ea typeface="Petrona Bold" pitchFamily="34" charset="-122"/>
                <a:cs typeface="Petrona Bold" pitchFamily="34" charset="-120"/>
              </a:rPr>
              <a:t>Fall Prediction</a:t>
            </a:r>
            <a:endParaRPr lang="en-US" sz="2300" dirty="0"/>
          </a:p>
        </p:txBody>
      </p:sp>
      <p:sp>
        <p:nvSpPr>
          <p:cNvPr id="4" name="Text 2">
            <a:extLst>
              <a:ext uri="{FF2B5EF4-FFF2-40B4-BE49-F238E27FC236}">
                <a16:creationId xmlns:a16="http://schemas.microsoft.com/office/drawing/2014/main" id="{DDC56A34-6A99-3014-EDED-1A975B4E49DA}"/>
              </a:ext>
            </a:extLst>
          </p:cNvPr>
          <p:cNvSpPr/>
          <p:nvPr/>
        </p:nvSpPr>
        <p:spPr>
          <a:xfrm>
            <a:off x="793790" y="4614029"/>
            <a:ext cx="3785235" cy="1451610"/>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Machine learning analyses emotional patterns to forecast risk of mental health decline and intervene early.</a:t>
            </a:r>
            <a:endParaRPr lang="en-US" sz="1750" dirty="0"/>
          </a:p>
        </p:txBody>
      </p:sp>
      <p:pic>
        <p:nvPicPr>
          <p:cNvPr id="5" name="Image 0" descr="preencoded.png">
            <a:extLst>
              <a:ext uri="{FF2B5EF4-FFF2-40B4-BE49-F238E27FC236}">
                <a16:creationId xmlns:a16="http://schemas.microsoft.com/office/drawing/2014/main" id="{58D3672F-D045-9D68-80F3-14EA9974C575}"/>
              </a:ext>
            </a:extLst>
          </p:cNvPr>
          <p:cNvPicPr>
            <a:picLocks noChangeAspect="1"/>
          </p:cNvPicPr>
          <p:nvPr/>
        </p:nvPicPr>
        <p:blipFill>
          <a:blip r:embed="rId3"/>
          <a:stretch>
            <a:fillRect/>
          </a:stretch>
        </p:blipFill>
        <p:spPr>
          <a:xfrm>
            <a:off x="5032653" y="2803327"/>
            <a:ext cx="4564975" cy="4564975"/>
          </a:xfrm>
          <a:prstGeom prst="rect">
            <a:avLst/>
          </a:prstGeom>
        </p:spPr>
      </p:pic>
      <p:sp>
        <p:nvSpPr>
          <p:cNvPr id="6" name="Text 3">
            <a:extLst>
              <a:ext uri="{FF2B5EF4-FFF2-40B4-BE49-F238E27FC236}">
                <a16:creationId xmlns:a16="http://schemas.microsoft.com/office/drawing/2014/main" id="{6AE60F25-09A8-00F6-9ACD-D5673382111F}"/>
              </a:ext>
            </a:extLst>
          </p:cNvPr>
          <p:cNvSpPr/>
          <p:nvPr/>
        </p:nvSpPr>
        <p:spPr>
          <a:xfrm>
            <a:off x="5571411" y="4598908"/>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E0D6DE"/>
                </a:solidFill>
                <a:latin typeface="Petrona Bold" pitchFamily="34" charset="0"/>
                <a:ea typeface="Petrona Bold" pitchFamily="34" charset="-122"/>
                <a:cs typeface="Petrona Bold" pitchFamily="34" charset="-120"/>
              </a:rPr>
              <a:t>1</a:t>
            </a:r>
            <a:endParaRPr lang="en-US" sz="2650" dirty="0"/>
          </a:p>
        </p:txBody>
      </p:sp>
      <p:sp>
        <p:nvSpPr>
          <p:cNvPr id="7" name="Text 4">
            <a:extLst>
              <a:ext uri="{FF2B5EF4-FFF2-40B4-BE49-F238E27FC236}">
                <a16:creationId xmlns:a16="http://schemas.microsoft.com/office/drawing/2014/main" id="{A56B2DE7-ACA1-24CE-6128-41332799F1D5}"/>
              </a:ext>
            </a:extLst>
          </p:cNvPr>
          <p:cNvSpPr/>
          <p:nvPr/>
        </p:nvSpPr>
        <p:spPr>
          <a:xfrm>
            <a:off x="9937790" y="3061097"/>
            <a:ext cx="3049786"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Personalized Learning</a:t>
            </a:r>
            <a:endParaRPr lang="en-US" sz="2300" dirty="0"/>
          </a:p>
        </p:txBody>
      </p:sp>
      <p:sp>
        <p:nvSpPr>
          <p:cNvPr id="8" name="Text 5">
            <a:extLst>
              <a:ext uri="{FF2B5EF4-FFF2-40B4-BE49-F238E27FC236}">
                <a16:creationId xmlns:a16="http://schemas.microsoft.com/office/drawing/2014/main" id="{CB5C3C68-0F5A-13BC-12EE-AE81A20F036A}"/>
              </a:ext>
            </a:extLst>
          </p:cNvPr>
          <p:cNvSpPr/>
          <p:nvPr/>
        </p:nvSpPr>
        <p:spPr>
          <a:xfrm>
            <a:off x="9937790" y="3569256"/>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Tailors chatbot responses and study tips based on individual emotional state and academic pressures.</a:t>
            </a:r>
            <a:endParaRPr lang="en-US" sz="1750" dirty="0"/>
          </a:p>
        </p:txBody>
      </p:sp>
      <p:pic>
        <p:nvPicPr>
          <p:cNvPr id="9" name="Image 1" descr="preencoded.png">
            <a:extLst>
              <a:ext uri="{FF2B5EF4-FFF2-40B4-BE49-F238E27FC236}">
                <a16:creationId xmlns:a16="http://schemas.microsoft.com/office/drawing/2014/main" id="{7D13A401-41CE-8BDD-AFA8-AF0F7C513A03}"/>
              </a:ext>
            </a:extLst>
          </p:cNvPr>
          <p:cNvPicPr>
            <a:picLocks noChangeAspect="1"/>
          </p:cNvPicPr>
          <p:nvPr/>
        </p:nvPicPr>
        <p:blipFill>
          <a:blip r:embed="rId4"/>
          <a:stretch>
            <a:fillRect/>
          </a:stretch>
        </p:blipFill>
        <p:spPr>
          <a:xfrm>
            <a:off x="5032653" y="2803327"/>
            <a:ext cx="4564975" cy="4564975"/>
          </a:xfrm>
          <a:prstGeom prst="rect">
            <a:avLst/>
          </a:prstGeom>
        </p:spPr>
      </p:pic>
      <p:sp>
        <p:nvSpPr>
          <p:cNvPr id="10" name="Text 6">
            <a:extLst>
              <a:ext uri="{FF2B5EF4-FFF2-40B4-BE49-F238E27FC236}">
                <a16:creationId xmlns:a16="http://schemas.microsoft.com/office/drawing/2014/main" id="{E136E4FB-A4FE-0DD3-33FC-D66B172AB468}"/>
              </a:ext>
            </a:extLst>
          </p:cNvPr>
          <p:cNvSpPr/>
          <p:nvPr/>
        </p:nvSpPr>
        <p:spPr>
          <a:xfrm>
            <a:off x="8170307" y="3647837"/>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E0D6DE"/>
                </a:solidFill>
                <a:latin typeface="Petrona Bold" pitchFamily="34" charset="0"/>
                <a:ea typeface="Petrona Bold" pitchFamily="34" charset="-122"/>
                <a:cs typeface="Petrona Bold" pitchFamily="34" charset="-120"/>
              </a:rPr>
              <a:t>2</a:t>
            </a:r>
            <a:endParaRPr lang="en-US" sz="2650" dirty="0"/>
          </a:p>
        </p:txBody>
      </p:sp>
      <p:sp>
        <p:nvSpPr>
          <p:cNvPr id="11" name="Text 7">
            <a:extLst>
              <a:ext uri="{FF2B5EF4-FFF2-40B4-BE49-F238E27FC236}">
                <a16:creationId xmlns:a16="http://schemas.microsoft.com/office/drawing/2014/main" id="{D952B75A-2115-9E5C-5BA3-BE7694631A35}"/>
              </a:ext>
            </a:extLst>
          </p:cNvPr>
          <p:cNvSpPr/>
          <p:nvPr/>
        </p:nvSpPr>
        <p:spPr>
          <a:xfrm>
            <a:off x="9937790" y="5513665"/>
            <a:ext cx="3522345"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Continuous Improvement</a:t>
            </a:r>
            <a:endParaRPr lang="en-US" sz="2300" dirty="0"/>
          </a:p>
        </p:txBody>
      </p:sp>
      <p:sp>
        <p:nvSpPr>
          <p:cNvPr id="12" name="Text 8">
            <a:extLst>
              <a:ext uri="{FF2B5EF4-FFF2-40B4-BE49-F238E27FC236}">
                <a16:creationId xmlns:a16="http://schemas.microsoft.com/office/drawing/2014/main" id="{99A2820C-38DC-0440-15D6-CCA18ECDF470}"/>
              </a:ext>
            </a:extLst>
          </p:cNvPr>
          <p:cNvSpPr/>
          <p:nvPr/>
        </p:nvSpPr>
        <p:spPr>
          <a:xfrm>
            <a:off x="9937790" y="6021824"/>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System learns from interactions to refine predictions and provide more empathetic, effective support.</a:t>
            </a:r>
            <a:endParaRPr lang="en-US" sz="1750" dirty="0"/>
          </a:p>
        </p:txBody>
      </p:sp>
      <p:pic>
        <p:nvPicPr>
          <p:cNvPr id="13" name="Image 2" descr="preencoded.png">
            <a:extLst>
              <a:ext uri="{FF2B5EF4-FFF2-40B4-BE49-F238E27FC236}">
                <a16:creationId xmlns:a16="http://schemas.microsoft.com/office/drawing/2014/main" id="{B9E3A910-2702-8573-A0AC-5EADAFDBCEBE}"/>
              </a:ext>
            </a:extLst>
          </p:cNvPr>
          <p:cNvPicPr>
            <a:picLocks noChangeAspect="1"/>
          </p:cNvPicPr>
          <p:nvPr/>
        </p:nvPicPr>
        <p:blipFill>
          <a:blip r:embed="rId5"/>
          <a:stretch>
            <a:fillRect/>
          </a:stretch>
        </p:blipFill>
        <p:spPr>
          <a:xfrm>
            <a:off x="5032653" y="2803327"/>
            <a:ext cx="4564975" cy="4564975"/>
          </a:xfrm>
          <a:prstGeom prst="rect">
            <a:avLst/>
          </a:prstGeom>
        </p:spPr>
      </p:pic>
      <p:sp>
        <p:nvSpPr>
          <p:cNvPr id="14" name="Text 9">
            <a:extLst>
              <a:ext uri="{FF2B5EF4-FFF2-40B4-BE49-F238E27FC236}">
                <a16:creationId xmlns:a16="http://schemas.microsoft.com/office/drawing/2014/main" id="{2424A418-6E6C-5FBC-6CDC-C73A71F1B1D3}"/>
              </a:ext>
            </a:extLst>
          </p:cNvPr>
          <p:cNvSpPr/>
          <p:nvPr/>
        </p:nvSpPr>
        <p:spPr>
          <a:xfrm>
            <a:off x="7694533" y="6374011"/>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E0D6DE"/>
                </a:solidFill>
                <a:latin typeface="Petrona Bold" pitchFamily="34" charset="0"/>
                <a:ea typeface="Petrona Bold" pitchFamily="34" charset="-122"/>
                <a:cs typeface="Petrona Bold" pitchFamily="34" charset="-120"/>
              </a:rPr>
              <a:t>3</a:t>
            </a:r>
            <a:endParaRPr lang="en-US" sz="2650" dirty="0"/>
          </a:p>
        </p:txBody>
      </p:sp>
      <p:pic>
        <p:nvPicPr>
          <p:cNvPr id="16" name="Picture 15">
            <a:extLst>
              <a:ext uri="{FF2B5EF4-FFF2-40B4-BE49-F238E27FC236}">
                <a16:creationId xmlns:a16="http://schemas.microsoft.com/office/drawing/2014/main" id="{6E7D7E82-BA38-233E-5858-413CBCF058ED}"/>
              </a:ext>
            </a:extLst>
          </p:cNvPr>
          <p:cNvPicPr>
            <a:picLocks noChangeAspect="1"/>
          </p:cNvPicPr>
          <p:nvPr/>
        </p:nvPicPr>
        <p:blipFill>
          <a:blip r:embed="rId6"/>
          <a:stretch>
            <a:fillRect/>
          </a:stretch>
        </p:blipFill>
        <p:spPr>
          <a:xfrm>
            <a:off x="12667976" y="7752208"/>
            <a:ext cx="1962424" cy="390580"/>
          </a:xfrm>
          <a:prstGeom prst="rect">
            <a:avLst/>
          </a:prstGeom>
        </p:spPr>
      </p:pic>
    </p:spTree>
    <p:extLst>
      <p:ext uri="{BB962C8B-B14F-4D97-AF65-F5344CB8AC3E}">
        <p14:creationId xmlns:p14="http://schemas.microsoft.com/office/powerpoint/2010/main" val="84478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728"/>
            <a:ext cx="14630400" cy="2261116"/>
          </a:xfrm>
          <a:prstGeom prst="rect">
            <a:avLst/>
          </a:prstGeom>
        </p:spPr>
      </p:pic>
      <p:sp>
        <p:nvSpPr>
          <p:cNvPr id="3" name="Text 0"/>
          <p:cNvSpPr/>
          <p:nvPr/>
        </p:nvSpPr>
        <p:spPr>
          <a:xfrm>
            <a:off x="633055" y="2758559"/>
            <a:ext cx="7953256" cy="593527"/>
          </a:xfrm>
          <a:prstGeom prst="rect">
            <a:avLst/>
          </a:prstGeom>
          <a:noFill/>
          <a:ln/>
        </p:spPr>
        <p:txBody>
          <a:bodyPr wrap="none" lIns="0" tIns="0" rIns="0" bIns="0" rtlCol="0" anchor="t"/>
          <a:lstStyle/>
          <a:p>
            <a:pPr marL="0" indent="0" algn="l">
              <a:lnSpc>
                <a:spcPts val="4650"/>
              </a:lnSpc>
              <a:buNone/>
            </a:pPr>
            <a:r>
              <a:rPr lang="en-US" sz="3700" b="1" dirty="0">
                <a:solidFill>
                  <a:srgbClr val="FF8AAF"/>
                </a:solidFill>
                <a:latin typeface="Petrona Bold" pitchFamily="34" charset="0"/>
                <a:ea typeface="Petrona Bold" pitchFamily="34" charset="-122"/>
                <a:cs typeface="Petrona Bold" pitchFamily="34" charset="-120"/>
              </a:rPr>
              <a:t>System Workflow and Data Handling</a:t>
            </a:r>
            <a:endParaRPr lang="en-US" sz="3700" dirty="0"/>
          </a:p>
        </p:txBody>
      </p:sp>
      <p:sp>
        <p:nvSpPr>
          <p:cNvPr id="4" name="Shape 1"/>
          <p:cNvSpPr/>
          <p:nvPr/>
        </p:nvSpPr>
        <p:spPr>
          <a:xfrm>
            <a:off x="836533" y="3623429"/>
            <a:ext cx="22860" cy="4111704"/>
          </a:xfrm>
          <a:prstGeom prst="roundRect">
            <a:avLst>
              <a:gd name="adj" fmla="val 332354"/>
            </a:avLst>
          </a:prstGeom>
          <a:solidFill>
            <a:srgbClr val="48367C"/>
          </a:solidFill>
          <a:ln/>
        </p:spPr>
      </p:sp>
      <p:sp>
        <p:nvSpPr>
          <p:cNvPr id="5" name="Shape 2"/>
          <p:cNvSpPr/>
          <p:nvPr/>
        </p:nvSpPr>
        <p:spPr>
          <a:xfrm>
            <a:off x="1017151" y="3815477"/>
            <a:ext cx="542687" cy="22860"/>
          </a:xfrm>
          <a:prstGeom prst="roundRect">
            <a:avLst>
              <a:gd name="adj" fmla="val 332354"/>
            </a:avLst>
          </a:prstGeom>
          <a:solidFill>
            <a:srgbClr val="48367C"/>
          </a:solidFill>
          <a:ln/>
        </p:spPr>
      </p:sp>
      <p:sp>
        <p:nvSpPr>
          <p:cNvPr id="6" name="Shape 3"/>
          <p:cNvSpPr/>
          <p:nvPr/>
        </p:nvSpPr>
        <p:spPr>
          <a:xfrm>
            <a:off x="633055" y="3623429"/>
            <a:ext cx="406956" cy="406956"/>
          </a:xfrm>
          <a:prstGeom prst="roundRect">
            <a:avLst>
              <a:gd name="adj" fmla="val 18669"/>
            </a:avLst>
          </a:prstGeom>
          <a:solidFill>
            <a:srgbClr val="2F1D63"/>
          </a:solidFill>
          <a:ln w="7620">
            <a:solidFill>
              <a:srgbClr val="48367C"/>
            </a:solidFill>
            <a:prstDash val="solid"/>
          </a:ln>
        </p:spPr>
      </p:sp>
      <p:sp>
        <p:nvSpPr>
          <p:cNvPr id="7" name="Text 4"/>
          <p:cNvSpPr/>
          <p:nvPr/>
        </p:nvSpPr>
        <p:spPr>
          <a:xfrm>
            <a:off x="694134" y="3648849"/>
            <a:ext cx="284798" cy="356116"/>
          </a:xfrm>
          <a:prstGeom prst="rect">
            <a:avLst/>
          </a:prstGeom>
          <a:noFill/>
          <a:ln/>
        </p:spPr>
        <p:txBody>
          <a:bodyPr wrap="none" lIns="0" tIns="0" rIns="0" bIns="0" rtlCol="0" anchor="t"/>
          <a:lstStyle/>
          <a:p>
            <a:pPr marL="0" indent="0" algn="ctr">
              <a:lnSpc>
                <a:spcPts val="2200"/>
              </a:lnSpc>
              <a:buNone/>
            </a:pPr>
            <a:r>
              <a:rPr lang="en-US" sz="2200" b="1" dirty="0">
                <a:solidFill>
                  <a:srgbClr val="E0D6DE"/>
                </a:solidFill>
                <a:latin typeface="Petrona Bold" pitchFamily="34" charset="0"/>
                <a:ea typeface="Petrona Bold" pitchFamily="34" charset="-122"/>
                <a:cs typeface="Petrona Bold" pitchFamily="34" charset="-120"/>
              </a:rPr>
              <a:t>1</a:t>
            </a:r>
            <a:endParaRPr lang="en-US" sz="2200" dirty="0"/>
          </a:p>
        </p:txBody>
      </p:sp>
      <p:sp>
        <p:nvSpPr>
          <p:cNvPr id="8" name="Text 5"/>
          <p:cNvSpPr/>
          <p:nvPr/>
        </p:nvSpPr>
        <p:spPr>
          <a:xfrm>
            <a:off x="1740932" y="3685580"/>
            <a:ext cx="3586520" cy="296704"/>
          </a:xfrm>
          <a:prstGeom prst="rect">
            <a:avLst/>
          </a:prstGeom>
          <a:noFill/>
          <a:ln/>
        </p:spPr>
        <p:txBody>
          <a:bodyPr wrap="none" lIns="0" tIns="0" rIns="0" bIns="0" rtlCol="0" anchor="t"/>
          <a:lstStyle/>
          <a:p>
            <a:pPr marL="0" indent="0" algn="l">
              <a:lnSpc>
                <a:spcPts val="2300"/>
              </a:lnSpc>
              <a:buNone/>
            </a:pPr>
            <a:r>
              <a:rPr lang="en-US" sz="1850" b="1" dirty="0">
                <a:solidFill>
                  <a:srgbClr val="E0D6DE"/>
                </a:solidFill>
                <a:latin typeface="Petrona Bold" pitchFamily="34" charset="0"/>
                <a:ea typeface="Petrona Bold" pitchFamily="34" charset="-122"/>
                <a:cs typeface="Petrona Bold" pitchFamily="34" charset="-120"/>
              </a:rPr>
              <a:t>Input Reception &amp; Preprocessing</a:t>
            </a:r>
            <a:endParaRPr lang="en-US" sz="1850" dirty="0"/>
          </a:p>
        </p:txBody>
      </p:sp>
      <p:sp>
        <p:nvSpPr>
          <p:cNvPr id="9" name="Text 6"/>
          <p:cNvSpPr/>
          <p:nvPr/>
        </p:nvSpPr>
        <p:spPr>
          <a:xfrm>
            <a:off x="1740932" y="4090749"/>
            <a:ext cx="12256413" cy="289322"/>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Inter" pitchFamily="34" charset="0"/>
                <a:ea typeface="Inter" pitchFamily="34" charset="-122"/>
                <a:cs typeface="Inter" pitchFamily="34" charset="-120"/>
              </a:rPr>
              <a:t>Student messages are tokenized, cleaned, and normalized for analysis.</a:t>
            </a:r>
            <a:endParaRPr lang="en-US" sz="1400" dirty="0"/>
          </a:p>
        </p:txBody>
      </p:sp>
      <p:sp>
        <p:nvSpPr>
          <p:cNvPr id="10" name="Shape 7"/>
          <p:cNvSpPr/>
          <p:nvPr/>
        </p:nvSpPr>
        <p:spPr>
          <a:xfrm>
            <a:off x="1017151" y="4933831"/>
            <a:ext cx="542687" cy="22860"/>
          </a:xfrm>
          <a:prstGeom prst="roundRect">
            <a:avLst>
              <a:gd name="adj" fmla="val 332354"/>
            </a:avLst>
          </a:prstGeom>
          <a:solidFill>
            <a:srgbClr val="48367C"/>
          </a:solidFill>
          <a:ln/>
        </p:spPr>
      </p:sp>
      <p:sp>
        <p:nvSpPr>
          <p:cNvPr id="11" name="Shape 8"/>
          <p:cNvSpPr/>
          <p:nvPr/>
        </p:nvSpPr>
        <p:spPr>
          <a:xfrm>
            <a:off x="633055" y="4741783"/>
            <a:ext cx="406956" cy="406956"/>
          </a:xfrm>
          <a:prstGeom prst="roundRect">
            <a:avLst>
              <a:gd name="adj" fmla="val 18669"/>
            </a:avLst>
          </a:prstGeom>
          <a:solidFill>
            <a:srgbClr val="2F1D63"/>
          </a:solidFill>
          <a:ln w="7620">
            <a:solidFill>
              <a:srgbClr val="48367C"/>
            </a:solidFill>
            <a:prstDash val="solid"/>
          </a:ln>
        </p:spPr>
      </p:sp>
      <p:sp>
        <p:nvSpPr>
          <p:cNvPr id="12" name="Text 9"/>
          <p:cNvSpPr/>
          <p:nvPr/>
        </p:nvSpPr>
        <p:spPr>
          <a:xfrm>
            <a:off x="694134" y="4767203"/>
            <a:ext cx="284798" cy="356116"/>
          </a:xfrm>
          <a:prstGeom prst="rect">
            <a:avLst/>
          </a:prstGeom>
          <a:noFill/>
          <a:ln/>
        </p:spPr>
        <p:txBody>
          <a:bodyPr wrap="none" lIns="0" tIns="0" rIns="0" bIns="0" rtlCol="0" anchor="t"/>
          <a:lstStyle/>
          <a:p>
            <a:pPr marL="0" indent="0" algn="ctr">
              <a:lnSpc>
                <a:spcPts val="2200"/>
              </a:lnSpc>
              <a:buNone/>
            </a:pPr>
            <a:r>
              <a:rPr lang="en-US" sz="2200" b="1" dirty="0">
                <a:solidFill>
                  <a:srgbClr val="E0D6DE"/>
                </a:solidFill>
                <a:latin typeface="Petrona Bold" pitchFamily="34" charset="0"/>
                <a:ea typeface="Petrona Bold" pitchFamily="34" charset="-122"/>
                <a:cs typeface="Petrona Bold" pitchFamily="34" charset="-120"/>
              </a:rPr>
              <a:t>2</a:t>
            </a:r>
            <a:endParaRPr lang="en-US" sz="2200" dirty="0"/>
          </a:p>
        </p:txBody>
      </p:sp>
      <p:sp>
        <p:nvSpPr>
          <p:cNvPr id="13" name="Text 10"/>
          <p:cNvSpPr/>
          <p:nvPr/>
        </p:nvSpPr>
        <p:spPr>
          <a:xfrm>
            <a:off x="1740932" y="4803934"/>
            <a:ext cx="3466624" cy="296704"/>
          </a:xfrm>
          <a:prstGeom prst="rect">
            <a:avLst/>
          </a:prstGeom>
          <a:noFill/>
          <a:ln/>
        </p:spPr>
        <p:txBody>
          <a:bodyPr wrap="none" lIns="0" tIns="0" rIns="0" bIns="0" rtlCol="0" anchor="t"/>
          <a:lstStyle/>
          <a:p>
            <a:pPr marL="0" indent="0" algn="l">
              <a:lnSpc>
                <a:spcPts val="2300"/>
              </a:lnSpc>
              <a:buNone/>
            </a:pPr>
            <a:r>
              <a:rPr lang="en-US" sz="1850" b="1" dirty="0">
                <a:solidFill>
                  <a:srgbClr val="E0D6DE"/>
                </a:solidFill>
                <a:latin typeface="Petrona Bold" pitchFamily="34" charset="0"/>
                <a:ea typeface="Petrona Bold" pitchFamily="34" charset="-122"/>
                <a:cs typeface="Petrona Bold" pitchFamily="34" charset="-120"/>
              </a:rPr>
              <a:t>Sentiment &amp; Emotion Detection</a:t>
            </a:r>
            <a:endParaRPr lang="en-US" sz="1850" dirty="0"/>
          </a:p>
        </p:txBody>
      </p:sp>
      <p:sp>
        <p:nvSpPr>
          <p:cNvPr id="14" name="Text 11"/>
          <p:cNvSpPr/>
          <p:nvPr/>
        </p:nvSpPr>
        <p:spPr>
          <a:xfrm>
            <a:off x="1740932" y="5209103"/>
            <a:ext cx="12256413" cy="289322"/>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Inter" pitchFamily="34" charset="0"/>
                <a:ea typeface="Inter" pitchFamily="34" charset="-122"/>
                <a:cs typeface="Inter" pitchFamily="34" charset="-120"/>
              </a:rPr>
              <a:t>Sentiment engines classify emotions to guide empathetic responses.</a:t>
            </a:r>
            <a:endParaRPr lang="en-US" sz="1400" dirty="0"/>
          </a:p>
        </p:txBody>
      </p:sp>
      <p:sp>
        <p:nvSpPr>
          <p:cNvPr id="15" name="Shape 12"/>
          <p:cNvSpPr/>
          <p:nvPr/>
        </p:nvSpPr>
        <p:spPr>
          <a:xfrm>
            <a:off x="1017151" y="6052185"/>
            <a:ext cx="542687" cy="22860"/>
          </a:xfrm>
          <a:prstGeom prst="roundRect">
            <a:avLst>
              <a:gd name="adj" fmla="val 332354"/>
            </a:avLst>
          </a:prstGeom>
          <a:solidFill>
            <a:srgbClr val="48367C"/>
          </a:solidFill>
          <a:ln/>
        </p:spPr>
      </p:sp>
      <p:sp>
        <p:nvSpPr>
          <p:cNvPr id="16" name="Shape 13"/>
          <p:cNvSpPr/>
          <p:nvPr/>
        </p:nvSpPr>
        <p:spPr>
          <a:xfrm>
            <a:off x="633055" y="5860137"/>
            <a:ext cx="406956" cy="406956"/>
          </a:xfrm>
          <a:prstGeom prst="roundRect">
            <a:avLst>
              <a:gd name="adj" fmla="val 18669"/>
            </a:avLst>
          </a:prstGeom>
          <a:solidFill>
            <a:srgbClr val="2F1D63"/>
          </a:solidFill>
          <a:ln w="7620">
            <a:solidFill>
              <a:srgbClr val="48367C"/>
            </a:solidFill>
            <a:prstDash val="solid"/>
          </a:ln>
        </p:spPr>
      </p:sp>
      <p:sp>
        <p:nvSpPr>
          <p:cNvPr id="17" name="Text 14"/>
          <p:cNvSpPr/>
          <p:nvPr/>
        </p:nvSpPr>
        <p:spPr>
          <a:xfrm>
            <a:off x="694134" y="5885557"/>
            <a:ext cx="284798" cy="356116"/>
          </a:xfrm>
          <a:prstGeom prst="rect">
            <a:avLst/>
          </a:prstGeom>
          <a:noFill/>
          <a:ln/>
        </p:spPr>
        <p:txBody>
          <a:bodyPr wrap="none" lIns="0" tIns="0" rIns="0" bIns="0" rtlCol="0" anchor="t"/>
          <a:lstStyle/>
          <a:p>
            <a:pPr marL="0" indent="0" algn="ctr">
              <a:lnSpc>
                <a:spcPts val="2200"/>
              </a:lnSpc>
              <a:buNone/>
            </a:pPr>
            <a:r>
              <a:rPr lang="en-US" sz="2200" b="1" dirty="0">
                <a:solidFill>
                  <a:srgbClr val="E0D6DE"/>
                </a:solidFill>
                <a:latin typeface="Petrona Bold" pitchFamily="34" charset="0"/>
                <a:ea typeface="Petrona Bold" pitchFamily="34" charset="-122"/>
                <a:cs typeface="Petrona Bold" pitchFamily="34" charset="-120"/>
              </a:rPr>
              <a:t>3</a:t>
            </a:r>
            <a:endParaRPr lang="en-US" sz="2200" dirty="0"/>
          </a:p>
        </p:txBody>
      </p:sp>
      <p:sp>
        <p:nvSpPr>
          <p:cNvPr id="18" name="Text 15"/>
          <p:cNvSpPr/>
          <p:nvPr/>
        </p:nvSpPr>
        <p:spPr>
          <a:xfrm>
            <a:off x="1740932" y="5922288"/>
            <a:ext cx="4204097" cy="296704"/>
          </a:xfrm>
          <a:prstGeom prst="rect">
            <a:avLst/>
          </a:prstGeom>
          <a:noFill/>
          <a:ln/>
        </p:spPr>
        <p:txBody>
          <a:bodyPr wrap="none" lIns="0" tIns="0" rIns="0" bIns="0" rtlCol="0" anchor="t"/>
          <a:lstStyle/>
          <a:p>
            <a:pPr marL="0" indent="0" algn="l">
              <a:lnSpc>
                <a:spcPts val="2300"/>
              </a:lnSpc>
              <a:buNone/>
            </a:pPr>
            <a:r>
              <a:rPr lang="en-US" sz="1850" b="1" dirty="0">
                <a:solidFill>
                  <a:srgbClr val="E0D6DE"/>
                </a:solidFill>
                <a:latin typeface="Petrona Bold" pitchFamily="34" charset="0"/>
                <a:ea typeface="Petrona Bold" pitchFamily="34" charset="-122"/>
                <a:cs typeface="Petrona Bold" pitchFamily="34" charset="-120"/>
              </a:rPr>
              <a:t>Response Generation &amp; Fall Prediction</a:t>
            </a:r>
            <a:endParaRPr lang="en-US" sz="1850" dirty="0"/>
          </a:p>
        </p:txBody>
      </p:sp>
      <p:sp>
        <p:nvSpPr>
          <p:cNvPr id="19" name="Text 16"/>
          <p:cNvSpPr/>
          <p:nvPr/>
        </p:nvSpPr>
        <p:spPr>
          <a:xfrm>
            <a:off x="1740932" y="6327458"/>
            <a:ext cx="12256413" cy="289322"/>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Inter" pitchFamily="34" charset="0"/>
                <a:ea typeface="Inter" pitchFamily="34" charset="-122"/>
                <a:cs typeface="Inter" pitchFamily="34" charset="-120"/>
              </a:rPr>
              <a:t>Chatbot replies with support and predicts emotional declines for timely intervention.</a:t>
            </a:r>
            <a:endParaRPr lang="en-US" sz="1400" dirty="0"/>
          </a:p>
        </p:txBody>
      </p:sp>
      <p:sp>
        <p:nvSpPr>
          <p:cNvPr id="20" name="Shape 17"/>
          <p:cNvSpPr/>
          <p:nvPr/>
        </p:nvSpPr>
        <p:spPr>
          <a:xfrm>
            <a:off x="1017151" y="7170539"/>
            <a:ext cx="542687" cy="22860"/>
          </a:xfrm>
          <a:prstGeom prst="roundRect">
            <a:avLst>
              <a:gd name="adj" fmla="val 332354"/>
            </a:avLst>
          </a:prstGeom>
          <a:solidFill>
            <a:srgbClr val="48367C"/>
          </a:solidFill>
          <a:ln/>
        </p:spPr>
      </p:sp>
      <p:sp>
        <p:nvSpPr>
          <p:cNvPr id="21" name="Shape 18"/>
          <p:cNvSpPr/>
          <p:nvPr/>
        </p:nvSpPr>
        <p:spPr>
          <a:xfrm>
            <a:off x="633055" y="6978491"/>
            <a:ext cx="406956" cy="406956"/>
          </a:xfrm>
          <a:prstGeom prst="roundRect">
            <a:avLst>
              <a:gd name="adj" fmla="val 18669"/>
            </a:avLst>
          </a:prstGeom>
          <a:solidFill>
            <a:srgbClr val="2F1D63"/>
          </a:solidFill>
          <a:ln w="7620">
            <a:solidFill>
              <a:srgbClr val="48367C"/>
            </a:solidFill>
            <a:prstDash val="solid"/>
          </a:ln>
        </p:spPr>
      </p:sp>
      <p:sp>
        <p:nvSpPr>
          <p:cNvPr id="22" name="Text 19"/>
          <p:cNvSpPr/>
          <p:nvPr/>
        </p:nvSpPr>
        <p:spPr>
          <a:xfrm>
            <a:off x="694134" y="7003911"/>
            <a:ext cx="284798" cy="356116"/>
          </a:xfrm>
          <a:prstGeom prst="rect">
            <a:avLst/>
          </a:prstGeom>
          <a:noFill/>
          <a:ln/>
        </p:spPr>
        <p:txBody>
          <a:bodyPr wrap="none" lIns="0" tIns="0" rIns="0" bIns="0" rtlCol="0" anchor="t"/>
          <a:lstStyle/>
          <a:p>
            <a:pPr marL="0" indent="0" algn="ctr">
              <a:lnSpc>
                <a:spcPts val="2200"/>
              </a:lnSpc>
              <a:buNone/>
            </a:pPr>
            <a:r>
              <a:rPr lang="en-US" sz="2200" b="1" dirty="0">
                <a:solidFill>
                  <a:srgbClr val="E0D6DE"/>
                </a:solidFill>
                <a:latin typeface="Petrona Bold" pitchFamily="34" charset="0"/>
                <a:ea typeface="Petrona Bold" pitchFamily="34" charset="-122"/>
                <a:cs typeface="Petrona Bold" pitchFamily="34" charset="-120"/>
              </a:rPr>
              <a:t>4</a:t>
            </a:r>
            <a:endParaRPr lang="en-US" sz="2200" dirty="0"/>
          </a:p>
        </p:txBody>
      </p:sp>
      <p:sp>
        <p:nvSpPr>
          <p:cNvPr id="23" name="Text 20"/>
          <p:cNvSpPr/>
          <p:nvPr/>
        </p:nvSpPr>
        <p:spPr>
          <a:xfrm>
            <a:off x="1740932" y="7040642"/>
            <a:ext cx="4078843" cy="296704"/>
          </a:xfrm>
          <a:prstGeom prst="rect">
            <a:avLst/>
          </a:prstGeom>
          <a:noFill/>
          <a:ln/>
        </p:spPr>
        <p:txBody>
          <a:bodyPr wrap="none" lIns="0" tIns="0" rIns="0" bIns="0" rtlCol="0" anchor="t"/>
          <a:lstStyle/>
          <a:p>
            <a:pPr marL="0" indent="0" algn="l">
              <a:lnSpc>
                <a:spcPts val="2300"/>
              </a:lnSpc>
              <a:buNone/>
            </a:pPr>
            <a:r>
              <a:rPr lang="en-US" sz="1850" b="1" dirty="0">
                <a:solidFill>
                  <a:srgbClr val="E0D6DE"/>
                </a:solidFill>
                <a:latin typeface="Petrona Bold" pitchFamily="34" charset="0"/>
                <a:ea typeface="Petrona Bold" pitchFamily="34" charset="-122"/>
                <a:cs typeface="Petrona Bold" pitchFamily="34" charset="-120"/>
              </a:rPr>
              <a:t>Data Storage &amp; Caregiver Notification</a:t>
            </a:r>
            <a:endParaRPr lang="en-US" sz="1850" dirty="0"/>
          </a:p>
        </p:txBody>
      </p:sp>
      <p:sp>
        <p:nvSpPr>
          <p:cNvPr id="24" name="Text 21"/>
          <p:cNvSpPr/>
          <p:nvPr/>
        </p:nvSpPr>
        <p:spPr>
          <a:xfrm>
            <a:off x="1740932" y="7445812"/>
            <a:ext cx="12256413" cy="289322"/>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Inter" pitchFamily="34" charset="0"/>
                <a:ea typeface="Inter" pitchFamily="34" charset="-122"/>
                <a:cs typeface="Inter" pitchFamily="34" charset="-120"/>
              </a:rPr>
              <a:t>Encrypted data stored securely; caregivers receive alerts via companion app when needed.</a:t>
            </a:r>
            <a:endParaRPr lang="en-US" sz="1400" dirty="0"/>
          </a:p>
        </p:txBody>
      </p:sp>
      <p:pic>
        <p:nvPicPr>
          <p:cNvPr id="26" name="Picture 25">
            <a:extLst>
              <a:ext uri="{FF2B5EF4-FFF2-40B4-BE49-F238E27FC236}">
                <a16:creationId xmlns:a16="http://schemas.microsoft.com/office/drawing/2014/main" id="{69040201-969F-125F-12D4-8EF5717454D8}"/>
              </a:ext>
            </a:extLst>
          </p:cNvPr>
          <p:cNvPicPr>
            <a:picLocks noChangeAspect="1"/>
          </p:cNvPicPr>
          <p:nvPr/>
        </p:nvPicPr>
        <p:blipFill>
          <a:blip r:embed="rId4"/>
          <a:stretch>
            <a:fillRect/>
          </a:stretch>
        </p:blipFill>
        <p:spPr>
          <a:xfrm>
            <a:off x="12588873" y="7735133"/>
            <a:ext cx="1962424" cy="390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9863"/>
          </a:xfrm>
          <a:prstGeom prst="rect">
            <a:avLst/>
          </a:prstGeom>
        </p:spPr>
      </p:pic>
      <p:sp>
        <p:nvSpPr>
          <p:cNvPr id="3" name="Text 0"/>
          <p:cNvSpPr/>
          <p:nvPr/>
        </p:nvSpPr>
        <p:spPr>
          <a:xfrm>
            <a:off x="758666" y="3307556"/>
            <a:ext cx="10235208" cy="711398"/>
          </a:xfrm>
          <a:prstGeom prst="rect">
            <a:avLst/>
          </a:prstGeom>
          <a:noFill/>
          <a:ln/>
        </p:spPr>
        <p:txBody>
          <a:bodyPr wrap="none" lIns="0" tIns="0" rIns="0" bIns="0" rtlCol="0" anchor="t"/>
          <a:lstStyle/>
          <a:p>
            <a:pPr marL="0" indent="0" algn="l">
              <a:lnSpc>
                <a:spcPts val="5600"/>
              </a:lnSpc>
              <a:buNone/>
            </a:pPr>
            <a:r>
              <a:rPr lang="en-US" sz="4450" b="1" dirty="0">
                <a:solidFill>
                  <a:srgbClr val="FF8AAF"/>
                </a:solidFill>
                <a:latin typeface="Petrona Bold" pitchFamily="34" charset="0"/>
                <a:ea typeface="Petrona Bold" pitchFamily="34" charset="-122"/>
                <a:cs typeface="Petrona Bold" pitchFamily="34" charset="-120"/>
              </a:rPr>
              <a:t>Results, Conclusion, and Future Impact</a:t>
            </a:r>
            <a:endParaRPr lang="en-US" sz="4450" dirty="0"/>
          </a:p>
        </p:txBody>
      </p:sp>
      <p:sp>
        <p:nvSpPr>
          <p:cNvPr id="4" name="Shape 1"/>
          <p:cNvSpPr/>
          <p:nvPr/>
        </p:nvSpPr>
        <p:spPr>
          <a:xfrm>
            <a:off x="758666" y="4344114"/>
            <a:ext cx="487680" cy="487680"/>
          </a:xfrm>
          <a:prstGeom prst="roundRect">
            <a:avLst>
              <a:gd name="adj" fmla="val 18671"/>
            </a:avLst>
          </a:prstGeom>
          <a:solidFill>
            <a:srgbClr val="2F1D63"/>
          </a:solidFill>
          <a:ln w="7620">
            <a:solidFill>
              <a:srgbClr val="48367C"/>
            </a:solidFill>
            <a:prstDash val="solid"/>
          </a:ln>
        </p:spPr>
      </p:sp>
      <p:sp>
        <p:nvSpPr>
          <p:cNvPr id="5" name="Text 2"/>
          <p:cNvSpPr/>
          <p:nvPr/>
        </p:nvSpPr>
        <p:spPr>
          <a:xfrm>
            <a:off x="1463040" y="4418528"/>
            <a:ext cx="2845356" cy="355640"/>
          </a:xfrm>
          <a:prstGeom prst="rect">
            <a:avLst/>
          </a:prstGeom>
          <a:noFill/>
          <a:ln/>
        </p:spPr>
        <p:txBody>
          <a:bodyPr wrap="none" lIns="0" tIns="0" rIns="0" bIns="0" rtlCol="0" anchor="t"/>
          <a:lstStyle/>
          <a:p>
            <a:pPr marL="0" indent="0" algn="l">
              <a:lnSpc>
                <a:spcPts val="2800"/>
              </a:lnSpc>
              <a:buNone/>
            </a:pPr>
            <a:r>
              <a:rPr lang="en-US" sz="2200" b="1" dirty="0">
                <a:solidFill>
                  <a:srgbClr val="E0D6DE"/>
                </a:solidFill>
                <a:latin typeface="Petrona Bold" pitchFamily="34" charset="0"/>
                <a:ea typeface="Petrona Bold" pitchFamily="34" charset="-122"/>
                <a:cs typeface="Petrona Bold" pitchFamily="34" charset="-120"/>
              </a:rPr>
              <a:t>Effective Support</a:t>
            </a:r>
            <a:endParaRPr lang="en-US" sz="2200" dirty="0"/>
          </a:p>
        </p:txBody>
      </p:sp>
      <p:sp>
        <p:nvSpPr>
          <p:cNvPr id="6" name="Text 3"/>
          <p:cNvSpPr/>
          <p:nvPr/>
        </p:nvSpPr>
        <p:spPr>
          <a:xfrm>
            <a:off x="1463040" y="4904184"/>
            <a:ext cx="5716667" cy="693658"/>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System provides adaptive, empathetic mental health assistance tailored to students’ needs.</a:t>
            </a:r>
            <a:endParaRPr lang="en-US" sz="1700" dirty="0"/>
          </a:p>
        </p:txBody>
      </p:sp>
      <p:sp>
        <p:nvSpPr>
          <p:cNvPr id="7" name="Shape 4"/>
          <p:cNvSpPr/>
          <p:nvPr/>
        </p:nvSpPr>
        <p:spPr>
          <a:xfrm>
            <a:off x="7450693" y="4344114"/>
            <a:ext cx="487680" cy="487680"/>
          </a:xfrm>
          <a:prstGeom prst="roundRect">
            <a:avLst>
              <a:gd name="adj" fmla="val 18671"/>
            </a:avLst>
          </a:prstGeom>
          <a:solidFill>
            <a:srgbClr val="2F1D63"/>
          </a:solidFill>
          <a:ln w="7620">
            <a:solidFill>
              <a:srgbClr val="48367C"/>
            </a:solidFill>
            <a:prstDash val="solid"/>
          </a:ln>
        </p:spPr>
      </p:sp>
      <p:sp>
        <p:nvSpPr>
          <p:cNvPr id="8" name="Text 5"/>
          <p:cNvSpPr/>
          <p:nvPr/>
        </p:nvSpPr>
        <p:spPr>
          <a:xfrm>
            <a:off x="8155067" y="4418528"/>
            <a:ext cx="2845356" cy="355640"/>
          </a:xfrm>
          <a:prstGeom prst="rect">
            <a:avLst/>
          </a:prstGeom>
          <a:noFill/>
          <a:ln/>
        </p:spPr>
        <p:txBody>
          <a:bodyPr wrap="none" lIns="0" tIns="0" rIns="0" bIns="0" rtlCol="0" anchor="t"/>
          <a:lstStyle/>
          <a:p>
            <a:pPr marL="0" indent="0" algn="l">
              <a:lnSpc>
                <a:spcPts val="2800"/>
              </a:lnSpc>
              <a:buNone/>
            </a:pPr>
            <a:r>
              <a:rPr lang="en-US" sz="2200" b="1" dirty="0">
                <a:solidFill>
                  <a:srgbClr val="E0D6DE"/>
                </a:solidFill>
                <a:latin typeface="Petrona Bold" pitchFamily="34" charset="0"/>
                <a:ea typeface="Petrona Bold" pitchFamily="34" charset="-122"/>
                <a:cs typeface="Petrona Bold" pitchFamily="34" charset="-120"/>
              </a:rPr>
              <a:t>Privacy &amp; Security</a:t>
            </a:r>
            <a:endParaRPr lang="en-US" sz="2200" dirty="0"/>
          </a:p>
        </p:txBody>
      </p:sp>
      <p:sp>
        <p:nvSpPr>
          <p:cNvPr id="9" name="Text 6"/>
          <p:cNvSpPr/>
          <p:nvPr/>
        </p:nvSpPr>
        <p:spPr>
          <a:xfrm>
            <a:off x="8155067" y="4904184"/>
            <a:ext cx="5716667" cy="693658"/>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Strong encryption and GDPR compliance ensure user trust and data confidentiality.</a:t>
            </a:r>
            <a:endParaRPr lang="en-US" sz="1700" dirty="0"/>
          </a:p>
        </p:txBody>
      </p:sp>
      <p:sp>
        <p:nvSpPr>
          <p:cNvPr id="10" name="Shape 7"/>
          <p:cNvSpPr/>
          <p:nvPr/>
        </p:nvSpPr>
        <p:spPr>
          <a:xfrm>
            <a:off x="758666" y="6031349"/>
            <a:ext cx="487680" cy="487680"/>
          </a:xfrm>
          <a:prstGeom prst="roundRect">
            <a:avLst>
              <a:gd name="adj" fmla="val 18671"/>
            </a:avLst>
          </a:prstGeom>
          <a:solidFill>
            <a:srgbClr val="2F1D63"/>
          </a:solidFill>
          <a:ln w="7620">
            <a:solidFill>
              <a:srgbClr val="48367C"/>
            </a:solidFill>
            <a:prstDash val="solid"/>
          </a:ln>
        </p:spPr>
      </p:sp>
      <p:sp>
        <p:nvSpPr>
          <p:cNvPr id="11" name="Text 8"/>
          <p:cNvSpPr/>
          <p:nvPr/>
        </p:nvSpPr>
        <p:spPr>
          <a:xfrm>
            <a:off x="1463040" y="6105763"/>
            <a:ext cx="2845356" cy="355640"/>
          </a:xfrm>
          <a:prstGeom prst="rect">
            <a:avLst/>
          </a:prstGeom>
          <a:noFill/>
          <a:ln/>
        </p:spPr>
        <p:txBody>
          <a:bodyPr wrap="none" lIns="0" tIns="0" rIns="0" bIns="0" rtlCol="0" anchor="t"/>
          <a:lstStyle/>
          <a:p>
            <a:pPr marL="0" indent="0" algn="l">
              <a:lnSpc>
                <a:spcPts val="2800"/>
              </a:lnSpc>
              <a:buNone/>
            </a:pPr>
            <a:r>
              <a:rPr lang="en-US" sz="2200" b="1" dirty="0">
                <a:solidFill>
                  <a:srgbClr val="E0D6DE"/>
                </a:solidFill>
                <a:latin typeface="Petrona Bold" pitchFamily="34" charset="0"/>
                <a:ea typeface="Petrona Bold" pitchFamily="34" charset="-122"/>
                <a:cs typeface="Petrona Bold" pitchFamily="34" charset="-120"/>
              </a:rPr>
              <a:t>Collaborative Care</a:t>
            </a:r>
            <a:endParaRPr lang="en-US" sz="2200" dirty="0"/>
          </a:p>
        </p:txBody>
      </p:sp>
      <p:sp>
        <p:nvSpPr>
          <p:cNvPr id="12" name="Text 9"/>
          <p:cNvSpPr/>
          <p:nvPr/>
        </p:nvSpPr>
        <p:spPr>
          <a:xfrm>
            <a:off x="1463040" y="6591419"/>
            <a:ext cx="5716667" cy="693658"/>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Companion app enables caregivers to monitor and support students proactively.</a:t>
            </a:r>
            <a:endParaRPr lang="en-US" sz="1700" dirty="0"/>
          </a:p>
        </p:txBody>
      </p:sp>
      <p:sp>
        <p:nvSpPr>
          <p:cNvPr id="13" name="Shape 10"/>
          <p:cNvSpPr/>
          <p:nvPr/>
        </p:nvSpPr>
        <p:spPr>
          <a:xfrm>
            <a:off x="7450693" y="6031349"/>
            <a:ext cx="487680" cy="487680"/>
          </a:xfrm>
          <a:prstGeom prst="roundRect">
            <a:avLst>
              <a:gd name="adj" fmla="val 18671"/>
            </a:avLst>
          </a:prstGeom>
          <a:solidFill>
            <a:srgbClr val="2F1D63"/>
          </a:solidFill>
          <a:ln w="7620">
            <a:solidFill>
              <a:srgbClr val="48367C"/>
            </a:solidFill>
            <a:prstDash val="solid"/>
          </a:ln>
        </p:spPr>
      </p:sp>
      <p:sp>
        <p:nvSpPr>
          <p:cNvPr id="14" name="Text 11"/>
          <p:cNvSpPr/>
          <p:nvPr/>
        </p:nvSpPr>
        <p:spPr>
          <a:xfrm>
            <a:off x="8155067" y="6105763"/>
            <a:ext cx="2845356" cy="355640"/>
          </a:xfrm>
          <a:prstGeom prst="rect">
            <a:avLst/>
          </a:prstGeom>
          <a:noFill/>
          <a:ln/>
        </p:spPr>
        <p:txBody>
          <a:bodyPr wrap="none" lIns="0" tIns="0" rIns="0" bIns="0" rtlCol="0" anchor="t"/>
          <a:lstStyle/>
          <a:p>
            <a:pPr marL="0" indent="0" algn="l">
              <a:lnSpc>
                <a:spcPts val="2800"/>
              </a:lnSpc>
              <a:buNone/>
            </a:pPr>
            <a:r>
              <a:rPr lang="en-US" sz="2200" b="1" dirty="0">
                <a:solidFill>
                  <a:srgbClr val="E0D6DE"/>
                </a:solidFill>
                <a:latin typeface="Petrona Bold" pitchFamily="34" charset="0"/>
                <a:ea typeface="Petrona Bold" pitchFamily="34" charset="-122"/>
                <a:cs typeface="Petrona Bold" pitchFamily="34" charset="-120"/>
              </a:rPr>
              <a:t>Future Potential</a:t>
            </a:r>
            <a:endParaRPr lang="en-US" sz="2200" dirty="0"/>
          </a:p>
        </p:txBody>
      </p:sp>
      <p:sp>
        <p:nvSpPr>
          <p:cNvPr id="15" name="Text 12"/>
          <p:cNvSpPr/>
          <p:nvPr/>
        </p:nvSpPr>
        <p:spPr>
          <a:xfrm>
            <a:off x="8155067" y="6591419"/>
            <a:ext cx="5716667" cy="1040487"/>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Continuous learning and cloud analytics promise improved accuracy and long-term positive impact on student well-being.</a:t>
            </a:r>
            <a:endParaRPr lang="en-US" sz="1700" dirty="0"/>
          </a:p>
        </p:txBody>
      </p:sp>
      <p:pic>
        <p:nvPicPr>
          <p:cNvPr id="17" name="Picture 16">
            <a:extLst>
              <a:ext uri="{FF2B5EF4-FFF2-40B4-BE49-F238E27FC236}">
                <a16:creationId xmlns:a16="http://schemas.microsoft.com/office/drawing/2014/main" id="{7EA6FD2F-5B6E-189C-1ECB-FDB667BFA425}"/>
              </a:ext>
            </a:extLst>
          </p:cNvPr>
          <p:cNvPicPr>
            <a:picLocks noChangeAspect="1"/>
          </p:cNvPicPr>
          <p:nvPr/>
        </p:nvPicPr>
        <p:blipFill>
          <a:blip r:embed="rId4"/>
          <a:stretch>
            <a:fillRect/>
          </a:stretch>
        </p:blipFill>
        <p:spPr>
          <a:xfrm>
            <a:off x="12540234" y="7792163"/>
            <a:ext cx="1962424" cy="3905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628</Words>
  <Application>Microsoft Office PowerPoint</Application>
  <PresentationFormat>Custom</PresentationFormat>
  <Paragraphs>83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Petrona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Santhosh B</cp:lastModifiedBy>
  <cp:revision>4</cp:revision>
  <dcterms:created xsi:type="dcterms:W3CDTF">2025-05-07T17:38:20Z</dcterms:created>
  <dcterms:modified xsi:type="dcterms:W3CDTF">2025-05-07T18:32:14Z</dcterms:modified>
</cp:coreProperties>
</file>